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5"/>
  </p:notesMasterIdLst>
  <p:sldIdLst>
    <p:sldId id="285" r:id="rId2"/>
    <p:sldId id="474" r:id="rId3"/>
    <p:sldId id="466" r:id="rId4"/>
    <p:sldId id="464" r:id="rId5"/>
    <p:sldId id="488" r:id="rId6"/>
    <p:sldId id="475" r:id="rId7"/>
    <p:sldId id="493" r:id="rId8"/>
    <p:sldId id="467" r:id="rId9"/>
    <p:sldId id="478" r:id="rId10"/>
    <p:sldId id="485" r:id="rId11"/>
    <p:sldId id="468" r:id="rId12"/>
    <p:sldId id="480" r:id="rId13"/>
    <p:sldId id="483" r:id="rId14"/>
    <p:sldId id="484" r:id="rId15"/>
    <p:sldId id="492" r:id="rId16"/>
    <p:sldId id="470" r:id="rId17"/>
    <p:sldId id="489" r:id="rId18"/>
    <p:sldId id="490" r:id="rId19"/>
    <p:sldId id="486" r:id="rId20"/>
    <p:sldId id="487" r:id="rId21"/>
    <p:sldId id="472" r:id="rId22"/>
    <p:sldId id="494" r:id="rId23"/>
    <p:sldId id="47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5736" autoAdjust="0"/>
  </p:normalViewPr>
  <p:slideViewPr>
    <p:cSldViewPr snapToGrid="0">
      <p:cViewPr varScale="1">
        <p:scale>
          <a:sx n="162" d="100"/>
          <a:sy n="162" d="100"/>
        </p:scale>
        <p:origin x="100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sng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defRPr>
            </a:pPr>
            <a:r>
              <a:rPr lang="en-US" sz="1600" b="1" u="sng" dirty="0">
                <a:latin typeface="+mn-lt"/>
                <a:ea typeface="+mj-ea"/>
              </a:rPr>
              <a:t>OEE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sng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6539952350973342E-2"/>
          <c:y val="0.2132837953405694"/>
          <c:w val="0.84572723074617051"/>
          <c:h val="0.645525174205450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OEE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1.306439202228583E-3"/>
                  <c:y val="5.3320948835142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EE-4613-A0F5-1ED50B180D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工作表1!$A$2:$A$10</c:f>
              <c:strCache>
                <c:ptCount val="9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</c:strCache>
            </c:strRef>
          </c:cat>
          <c:val>
            <c:numRef>
              <c:f>工作表1!$B$2:$B$10</c:f>
              <c:numCache>
                <c:formatCode>0.00%</c:formatCode>
                <c:ptCount val="9"/>
                <c:pt idx="0">
                  <c:v>0.51129999999999998</c:v>
                </c:pt>
                <c:pt idx="1">
                  <c:v>0.44259999999999999</c:v>
                </c:pt>
                <c:pt idx="2">
                  <c:v>0.37369999999999998</c:v>
                </c:pt>
                <c:pt idx="3">
                  <c:v>0.42670000000000002</c:v>
                </c:pt>
                <c:pt idx="4">
                  <c:v>0.56559999999999999</c:v>
                </c:pt>
                <c:pt idx="5">
                  <c:v>0.51229999999999998</c:v>
                </c:pt>
                <c:pt idx="6">
                  <c:v>0.59499999999999997</c:v>
                </c:pt>
                <c:pt idx="7">
                  <c:v>0.48849999999999999</c:v>
                </c:pt>
                <c:pt idx="8">
                  <c:v>0.53129999999999999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EE-4613-A0F5-1ED50B180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25"/>
        <c:axId val="285365912"/>
        <c:axId val="285366304"/>
      </c:barChart>
      <c:lineChart>
        <c:grouping val="standard"/>
        <c:varyColors val="0"/>
        <c:ser>
          <c:idx val="1"/>
          <c:order val="1"/>
          <c:tx>
            <c:strRef>
              <c:f>工作表1!$C$1</c:f>
              <c:strCache>
                <c:ptCount val="1"/>
                <c:pt idx="0">
                  <c:v>平均OEE</c:v>
                </c:pt>
              </c:strCache>
            </c:strRef>
          </c:tx>
          <c:spPr>
            <a:ln w="19050" cap="rnd">
              <a:solidFill>
                <a:srgbClr val="FF66CC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1.9949036581960348E-2"/>
                  <c:y val="0.10297054892918595"/>
                </c:manualLayout>
              </c:layout>
              <c:spPr>
                <a:solidFill>
                  <a:srgbClr val="FF66CC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BEE-4613-A0F5-1ED50B180D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工作表1!$A$2:$A$10</c:f>
              <c:strCache>
                <c:ptCount val="9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</c:strCache>
            </c:strRef>
          </c:cat>
          <c:val>
            <c:numRef>
              <c:f>工作表1!$C$2:$C$10</c:f>
              <c:numCache>
                <c:formatCode>0.00%</c:formatCode>
                <c:ptCount val="9"/>
                <c:pt idx="0">
                  <c:v>0.49411111111111111</c:v>
                </c:pt>
                <c:pt idx="1">
                  <c:v>0.49411111111111111</c:v>
                </c:pt>
                <c:pt idx="2">
                  <c:v>0.49411111111111111</c:v>
                </c:pt>
                <c:pt idx="3">
                  <c:v>0.49411111111111111</c:v>
                </c:pt>
                <c:pt idx="4">
                  <c:v>0.49411111111111111</c:v>
                </c:pt>
                <c:pt idx="5">
                  <c:v>0.49411111111111111</c:v>
                </c:pt>
                <c:pt idx="6">
                  <c:v>0.49411111111111111</c:v>
                </c:pt>
                <c:pt idx="7">
                  <c:v>0.49411111111111111</c:v>
                </c:pt>
                <c:pt idx="8">
                  <c:v>0.49411111111111111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BEE-4613-A0F5-1ED50B180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5365912"/>
        <c:axId val="285366304"/>
      </c:lineChart>
      <c:catAx>
        <c:axId val="285365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85366304"/>
        <c:crosses val="autoZero"/>
        <c:auto val="1"/>
        <c:lblAlgn val="ctr"/>
        <c:lblOffset val="100"/>
        <c:noMultiLvlLbl val="0"/>
      </c:catAx>
      <c:valAx>
        <c:axId val="285366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85365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970074578859038"/>
          <c:y val="7.9053559486356506E-2"/>
          <c:w val="0.19371890777567921"/>
          <c:h val="0.116784181602560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j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sng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defRPr>
            </a:pPr>
            <a:r>
              <a:rPr lang="en-US" altLang="zh-TW" sz="1600" b="1" u="sng" dirty="0">
                <a:latin typeface="+mn-lt"/>
                <a:ea typeface="+mj-ea"/>
              </a:rPr>
              <a:t>MTBF</a:t>
            </a:r>
            <a:endParaRPr lang="en-US" sz="1600" b="1" u="sng" dirty="0">
              <a:latin typeface="+mn-lt"/>
              <a:ea typeface="+mj-ea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sng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6539952350973342E-2"/>
          <c:y val="0.2132837953405694"/>
          <c:w val="0.86619453630447685"/>
          <c:h val="0.645525174205450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MTBF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1.306439202228583E-3"/>
                  <c:y val="5.3320948835142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0D-423C-AF0F-03C7E042A7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工作表1!$A$2:$A$10</c:f>
              <c:strCache>
                <c:ptCount val="9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</c:strCache>
            </c:strRef>
          </c:cat>
          <c:val>
            <c:numRef>
              <c:f>工作表1!$B$2:$B$10</c:f>
              <c:numCache>
                <c:formatCode>0.00_);[Red]\(0.00\)</c:formatCode>
                <c:ptCount val="9"/>
                <c:pt idx="0">
                  <c:v>270.5</c:v>
                </c:pt>
                <c:pt idx="1">
                  <c:v>364.9</c:v>
                </c:pt>
                <c:pt idx="2">
                  <c:v>261.2</c:v>
                </c:pt>
                <c:pt idx="3">
                  <c:v>653.9</c:v>
                </c:pt>
                <c:pt idx="4">
                  <c:v>444</c:v>
                </c:pt>
                <c:pt idx="5">
                  <c:v>350</c:v>
                </c:pt>
                <c:pt idx="6">
                  <c:v>356</c:v>
                </c:pt>
                <c:pt idx="7">
                  <c:v>614.9</c:v>
                </c:pt>
                <c:pt idx="8">
                  <c:v>501.8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0D-423C-AF0F-03C7E042A7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25"/>
        <c:axId val="285367088"/>
        <c:axId val="285367480"/>
      </c:barChart>
      <c:lineChart>
        <c:grouping val="standard"/>
        <c:varyColors val="0"/>
        <c:ser>
          <c:idx val="1"/>
          <c:order val="1"/>
          <c:tx>
            <c:strRef>
              <c:f>工作表1!$C$1</c:f>
              <c:strCache>
                <c:ptCount val="1"/>
                <c:pt idx="0">
                  <c:v>平均MTBF</c:v>
                </c:pt>
              </c:strCache>
            </c:strRef>
          </c:tx>
          <c:spPr>
            <a:ln w="19050" cap="rnd">
              <a:solidFill>
                <a:srgbClr val="FF66CC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1.7115042616865333E-16"/>
                  <c:y val="7.5642655459244354E-2"/>
                </c:manualLayout>
              </c:layout>
              <c:spPr>
                <a:solidFill>
                  <a:srgbClr val="FF66CC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0D-423C-AF0F-03C7E042A7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工作表1!$A$2:$A$10</c:f>
              <c:strCache>
                <c:ptCount val="9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</c:strCache>
            </c:strRef>
          </c:cat>
          <c:val>
            <c:numRef>
              <c:f>工作表1!$C$2:$C$10</c:f>
              <c:numCache>
                <c:formatCode>0.00_);[Red]\(0.00\)</c:formatCode>
                <c:ptCount val="9"/>
                <c:pt idx="0">
                  <c:v>424.13333333333338</c:v>
                </c:pt>
                <c:pt idx="1">
                  <c:v>424.13333333333338</c:v>
                </c:pt>
                <c:pt idx="2">
                  <c:v>424.13333333333338</c:v>
                </c:pt>
                <c:pt idx="3">
                  <c:v>424.13333333333338</c:v>
                </c:pt>
                <c:pt idx="4">
                  <c:v>424.13333333333338</c:v>
                </c:pt>
                <c:pt idx="5">
                  <c:v>424.13333333333338</c:v>
                </c:pt>
                <c:pt idx="6">
                  <c:v>424.13333333333338</c:v>
                </c:pt>
                <c:pt idx="7">
                  <c:v>424.13333333333338</c:v>
                </c:pt>
                <c:pt idx="8">
                  <c:v>424.13333333333338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D0D-423C-AF0F-03C7E042A7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5367088"/>
        <c:axId val="285367480"/>
      </c:lineChart>
      <c:catAx>
        <c:axId val="28536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85367480"/>
        <c:crosses val="autoZero"/>
        <c:auto val="1"/>
        <c:lblAlgn val="ctr"/>
        <c:lblOffset val="100"/>
        <c:noMultiLvlLbl val="0"/>
      </c:catAx>
      <c:valAx>
        <c:axId val="285367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0_);[Red]\(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8536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78364817044574"/>
          <c:y val="3.9960689643619603E-2"/>
          <c:w val="0.23029920543807889"/>
          <c:h val="0.116784181602560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j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sng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defRPr>
            </a:pPr>
            <a:r>
              <a:rPr lang="en-US" sz="1600" b="1" u="sng" dirty="0">
                <a:latin typeface="+mn-lt"/>
                <a:ea typeface="+mj-ea"/>
              </a:rPr>
              <a:t>OEE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sng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6539952350973342E-2"/>
          <c:y val="0.2132837953405694"/>
          <c:w val="0.84572723074617051"/>
          <c:h val="0.645525174205450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OEE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1.306439202228583E-3"/>
                  <c:y val="5.3320948835142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99-4B38-B0EF-C4C8BD4A9F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工作表1!$A$2:$A$10</c:f>
              <c:strCache>
                <c:ptCount val="9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</c:strCache>
            </c:strRef>
          </c:cat>
          <c:val>
            <c:numRef>
              <c:f>工作表1!$B$2:$B$10</c:f>
              <c:numCache>
                <c:formatCode>0.00%</c:formatCode>
                <c:ptCount val="9"/>
                <c:pt idx="0">
                  <c:v>0.51129999999999998</c:v>
                </c:pt>
                <c:pt idx="1">
                  <c:v>0.44259999999999999</c:v>
                </c:pt>
                <c:pt idx="2">
                  <c:v>0.37369999999999998</c:v>
                </c:pt>
                <c:pt idx="3">
                  <c:v>0.42670000000000002</c:v>
                </c:pt>
                <c:pt idx="4">
                  <c:v>0.56559999999999999</c:v>
                </c:pt>
                <c:pt idx="5">
                  <c:v>0.51229999999999998</c:v>
                </c:pt>
                <c:pt idx="6">
                  <c:v>0.59499999999999997</c:v>
                </c:pt>
                <c:pt idx="7">
                  <c:v>0.48849999999999999</c:v>
                </c:pt>
                <c:pt idx="8">
                  <c:v>0.53129999999999999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99-4B38-B0EF-C4C8BD4A9F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25"/>
        <c:axId val="380821304"/>
        <c:axId val="380821696"/>
      </c:barChart>
      <c:lineChart>
        <c:grouping val="standard"/>
        <c:varyColors val="0"/>
        <c:ser>
          <c:idx val="1"/>
          <c:order val="1"/>
          <c:tx>
            <c:strRef>
              <c:f>工作表1!$C$1</c:f>
              <c:strCache>
                <c:ptCount val="1"/>
                <c:pt idx="0">
                  <c:v>平均OEE</c:v>
                </c:pt>
              </c:strCache>
            </c:strRef>
          </c:tx>
          <c:spPr>
            <a:ln w="19050" cap="rnd">
              <a:solidFill>
                <a:srgbClr val="FF66CC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1.9949036581960348E-2"/>
                  <c:y val="0.10297054892918595"/>
                </c:manualLayout>
              </c:layout>
              <c:spPr>
                <a:solidFill>
                  <a:srgbClr val="FF66CC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99-4B38-B0EF-C4C8BD4A9F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工作表1!$A$2:$A$10</c:f>
              <c:strCache>
                <c:ptCount val="9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</c:strCache>
            </c:strRef>
          </c:cat>
          <c:val>
            <c:numRef>
              <c:f>工作表1!$C$2:$C$10</c:f>
              <c:numCache>
                <c:formatCode>0.00%</c:formatCode>
                <c:ptCount val="9"/>
                <c:pt idx="0">
                  <c:v>0.49411111111111111</c:v>
                </c:pt>
                <c:pt idx="1">
                  <c:v>0.49411111111111111</c:v>
                </c:pt>
                <c:pt idx="2">
                  <c:v>0.49411111111111111</c:v>
                </c:pt>
                <c:pt idx="3">
                  <c:v>0.49411111111111111</c:v>
                </c:pt>
                <c:pt idx="4">
                  <c:v>0.49411111111111111</c:v>
                </c:pt>
                <c:pt idx="5">
                  <c:v>0.49411111111111111</c:v>
                </c:pt>
                <c:pt idx="6">
                  <c:v>0.49411111111111111</c:v>
                </c:pt>
                <c:pt idx="7">
                  <c:v>0.49411111111111111</c:v>
                </c:pt>
                <c:pt idx="8">
                  <c:v>0.49411111111111111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F99-4B38-B0EF-C4C8BD4A9F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0821304"/>
        <c:axId val="380821696"/>
      </c:lineChart>
      <c:catAx>
        <c:axId val="380821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380821696"/>
        <c:crosses val="autoZero"/>
        <c:auto val="1"/>
        <c:lblAlgn val="ctr"/>
        <c:lblOffset val="100"/>
        <c:noMultiLvlLbl val="0"/>
      </c:catAx>
      <c:valAx>
        <c:axId val="380821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380821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970074578859038"/>
          <c:y val="7.9053559486356506E-2"/>
          <c:w val="0.19371890777567921"/>
          <c:h val="0.116784181602560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j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sng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defRPr>
            </a:pPr>
            <a:r>
              <a:rPr lang="en-US" altLang="zh-TW" sz="1600" b="1" u="sng" dirty="0">
                <a:latin typeface="+mn-lt"/>
                <a:ea typeface="+mj-ea"/>
              </a:rPr>
              <a:t>MTBF</a:t>
            </a:r>
            <a:endParaRPr lang="en-US" sz="1600" b="1" u="sng" dirty="0">
              <a:latin typeface="+mn-lt"/>
              <a:ea typeface="+mj-ea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sng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6539952350973342E-2"/>
          <c:y val="0.2132837953405694"/>
          <c:w val="0.86619453630447685"/>
          <c:h val="0.645525174205450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MTBF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1.306439202228583E-3"/>
                  <c:y val="5.3320948835142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02-4854-B7D6-232860CED8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工作表1!$A$2:$A$10</c:f>
              <c:strCache>
                <c:ptCount val="9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</c:strCache>
            </c:strRef>
          </c:cat>
          <c:val>
            <c:numRef>
              <c:f>工作表1!$B$2:$B$10</c:f>
              <c:numCache>
                <c:formatCode>0.00_);[Red]\(0.00\)</c:formatCode>
                <c:ptCount val="9"/>
                <c:pt idx="0">
                  <c:v>270.5</c:v>
                </c:pt>
                <c:pt idx="1">
                  <c:v>364.9</c:v>
                </c:pt>
                <c:pt idx="2">
                  <c:v>261.2</c:v>
                </c:pt>
                <c:pt idx="3">
                  <c:v>653.9</c:v>
                </c:pt>
                <c:pt idx="4">
                  <c:v>444</c:v>
                </c:pt>
                <c:pt idx="5">
                  <c:v>350</c:v>
                </c:pt>
                <c:pt idx="6">
                  <c:v>356</c:v>
                </c:pt>
                <c:pt idx="7">
                  <c:v>614.9</c:v>
                </c:pt>
                <c:pt idx="8">
                  <c:v>501.8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02-4854-B7D6-232860CED8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25"/>
        <c:axId val="380825616"/>
        <c:axId val="380826008"/>
      </c:barChart>
      <c:lineChart>
        <c:grouping val="standard"/>
        <c:varyColors val="0"/>
        <c:ser>
          <c:idx val="1"/>
          <c:order val="1"/>
          <c:tx>
            <c:strRef>
              <c:f>工作表1!$C$1</c:f>
              <c:strCache>
                <c:ptCount val="1"/>
                <c:pt idx="0">
                  <c:v>平均MTBF</c:v>
                </c:pt>
              </c:strCache>
            </c:strRef>
          </c:tx>
          <c:spPr>
            <a:ln w="19050" cap="rnd">
              <a:solidFill>
                <a:srgbClr val="FF66CC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1.7115042616865333E-16"/>
                  <c:y val="7.5642655459244354E-2"/>
                </c:manualLayout>
              </c:layout>
              <c:spPr>
                <a:solidFill>
                  <a:srgbClr val="FF66CC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D02-4854-B7D6-232860CED8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工作表1!$A$2:$A$10</c:f>
              <c:strCache>
                <c:ptCount val="9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</c:strCache>
            </c:strRef>
          </c:cat>
          <c:val>
            <c:numRef>
              <c:f>工作表1!$C$2:$C$10</c:f>
              <c:numCache>
                <c:formatCode>0.00_);[Red]\(0.00\)</c:formatCode>
                <c:ptCount val="9"/>
                <c:pt idx="0">
                  <c:v>424.13333333333338</c:v>
                </c:pt>
                <c:pt idx="1">
                  <c:v>424.13333333333338</c:v>
                </c:pt>
                <c:pt idx="2">
                  <c:v>424.13333333333338</c:v>
                </c:pt>
                <c:pt idx="3">
                  <c:v>424.13333333333338</c:v>
                </c:pt>
                <c:pt idx="4">
                  <c:v>424.13333333333338</c:v>
                </c:pt>
                <c:pt idx="5">
                  <c:v>424.13333333333338</c:v>
                </c:pt>
                <c:pt idx="6">
                  <c:v>424.13333333333338</c:v>
                </c:pt>
                <c:pt idx="7">
                  <c:v>424.13333333333338</c:v>
                </c:pt>
                <c:pt idx="8">
                  <c:v>424.13333333333338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D02-4854-B7D6-232860CED8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0825616"/>
        <c:axId val="380826008"/>
      </c:lineChart>
      <c:catAx>
        <c:axId val="38082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380826008"/>
        <c:crosses val="autoZero"/>
        <c:auto val="1"/>
        <c:lblAlgn val="ctr"/>
        <c:lblOffset val="100"/>
        <c:noMultiLvlLbl val="0"/>
      </c:catAx>
      <c:valAx>
        <c:axId val="380826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0_);[Red]\(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380825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78364817044574"/>
          <c:y val="3.9960689643619603E-2"/>
          <c:w val="0.23029920543807889"/>
          <c:h val="0.116784181602560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j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E2E7E2-AA11-4CBD-AC6F-56F89747AAE2}" type="doc">
      <dgm:prSet loTypeId="urn:microsoft.com/office/officeart/2005/8/layout/hProcess9" loCatId="process" qsTypeId="urn:microsoft.com/office/officeart/2005/8/quickstyle/simple5" qsCatId="simple" csTypeId="urn:microsoft.com/office/officeart/2005/8/colors/accent1_1" csCatId="accent1" phldr="1"/>
      <dgm:spPr/>
    </dgm:pt>
    <dgm:pt modelId="{7E3BBE00-FE3F-4C7E-9CD4-D2135CDBD679}">
      <dgm:prSet phldrT="[文字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zh-TW" altLang="en-US" sz="1200" b="1">
              <a:latin typeface="+mn-ea"/>
              <a:ea typeface="+mn-ea"/>
            </a:rPr>
            <a:t>明確現象</a:t>
          </a:r>
          <a:endParaRPr lang="zh-TW" altLang="en-US" sz="1200" b="1" dirty="0">
            <a:latin typeface="+mn-ea"/>
            <a:ea typeface="+mn-ea"/>
          </a:endParaRPr>
        </a:p>
      </dgm:t>
    </dgm:pt>
    <dgm:pt modelId="{94D88C3F-1597-4682-A1AE-20ED58404DA4}" type="parTrans" cxnId="{4913581D-13DA-41D3-B113-910A234705EA}">
      <dgm:prSet/>
      <dgm:spPr/>
      <dgm:t>
        <a:bodyPr/>
        <a:lstStyle/>
        <a:p>
          <a:endParaRPr lang="zh-TW" altLang="en-US" sz="1200" b="1">
            <a:solidFill>
              <a:schemeClr val="tx1"/>
            </a:solidFill>
            <a:latin typeface="+mn-ea"/>
            <a:ea typeface="+mn-ea"/>
          </a:endParaRPr>
        </a:p>
      </dgm:t>
    </dgm:pt>
    <dgm:pt modelId="{7B69F020-DA0C-4D1B-8937-792F9FFE7427}" type="sibTrans" cxnId="{4913581D-13DA-41D3-B113-910A234705EA}">
      <dgm:prSet/>
      <dgm:spPr/>
      <dgm:t>
        <a:bodyPr/>
        <a:lstStyle/>
        <a:p>
          <a:endParaRPr lang="zh-TW" altLang="en-US" sz="1200" b="1">
            <a:solidFill>
              <a:schemeClr val="tx1"/>
            </a:solidFill>
            <a:latin typeface="+mn-ea"/>
            <a:ea typeface="+mn-ea"/>
          </a:endParaRPr>
        </a:p>
      </dgm:t>
    </dgm:pt>
    <dgm:pt modelId="{A071B8AD-6941-4D2B-9796-C2ADB3688D52}">
      <dgm:prSet phldrT="[文字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zh-TW" altLang="en-US" sz="1200" b="1" dirty="0"/>
            <a:t>物理機制</a:t>
          </a:r>
          <a:endParaRPr lang="en-US" altLang="zh-TW" sz="1200" b="1" dirty="0"/>
        </a:p>
        <a:p>
          <a:r>
            <a:rPr lang="zh-TW" altLang="en-US" sz="1200" b="1" dirty="0"/>
            <a:t>解析</a:t>
          </a:r>
          <a:endParaRPr lang="zh-TW" altLang="en-US" sz="1200" b="1" dirty="0">
            <a:latin typeface="+mn-ea"/>
            <a:ea typeface="+mn-ea"/>
          </a:endParaRPr>
        </a:p>
      </dgm:t>
    </dgm:pt>
    <dgm:pt modelId="{052F37CB-9549-483B-9723-972FB94148E9}" type="parTrans" cxnId="{FF89C8B3-991A-430C-B757-43634D75B3B7}">
      <dgm:prSet/>
      <dgm:spPr/>
      <dgm:t>
        <a:bodyPr/>
        <a:lstStyle/>
        <a:p>
          <a:endParaRPr lang="zh-TW" altLang="en-US" sz="1200" b="1">
            <a:solidFill>
              <a:schemeClr val="tx1"/>
            </a:solidFill>
            <a:latin typeface="+mn-ea"/>
            <a:ea typeface="+mn-ea"/>
          </a:endParaRPr>
        </a:p>
      </dgm:t>
    </dgm:pt>
    <dgm:pt modelId="{38A794A3-7D03-4477-AA43-5799DEC0A532}" type="sibTrans" cxnId="{FF89C8B3-991A-430C-B757-43634D75B3B7}">
      <dgm:prSet/>
      <dgm:spPr/>
      <dgm:t>
        <a:bodyPr/>
        <a:lstStyle/>
        <a:p>
          <a:endParaRPr lang="zh-TW" altLang="en-US" sz="1200" b="1">
            <a:solidFill>
              <a:schemeClr val="tx1"/>
            </a:solidFill>
            <a:latin typeface="+mn-ea"/>
            <a:ea typeface="+mn-ea"/>
          </a:endParaRPr>
        </a:p>
      </dgm:t>
    </dgm:pt>
    <dgm:pt modelId="{B59C3366-857E-4CC8-8794-FCA5DFC55E98}">
      <dgm:prSet phldrT="[文字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zh-TW" altLang="en-US" sz="1200" b="1" dirty="0"/>
            <a:t>成立條件</a:t>
          </a:r>
          <a:endParaRPr lang="zh-TW" altLang="en-US" sz="1200" b="1" dirty="0">
            <a:latin typeface="+mn-ea"/>
            <a:ea typeface="+mn-ea"/>
          </a:endParaRPr>
        </a:p>
      </dgm:t>
    </dgm:pt>
    <dgm:pt modelId="{1A058914-8995-4B6E-9A93-727B61B66B77}" type="parTrans" cxnId="{A42EE007-7026-4225-93D4-44942B876C01}">
      <dgm:prSet/>
      <dgm:spPr/>
      <dgm:t>
        <a:bodyPr/>
        <a:lstStyle/>
        <a:p>
          <a:endParaRPr lang="zh-TW" altLang="en-US" sz="1200" b="1">
            <a:solidFill>
              <a:schemeClr val="tx1"/>
            </a:solidFill>
            <a:latin typeface="+mn-ea"/>
            <a:ea typeface="+mn-ea"/>
          </a:endParaRPr>
        </a:p>
      </dgm:t>
    </dgm:pt>
    <dgm:pt modelId="{FAFDC720-4B52-4CE0-8259-37C02449701E}" type="sibTrans" cxnId="{A42EE007-7026-4225-93D4-44942B876C01}">
      <dgm:prSet/>
      <dgm:spPr/>
      <dgm:t>
        <a:bodyPr/>
        <a:lstStyle/>
        <a:p>
          <a:endParaRPr lang="zh-TW" altLang="en-US" sz="1200" b="1">
            <a:solidFill>
              <a:schemeClr val="tx1"/>
            </a:solidFill>
            <a:latin typeface="+mn-ea"/>
            <a:ea typeface="+mn-ea"/>
          </a:endParaRPr>
        </a:p>
      </dgm:t>
    </dgm:pt>
    <dgm:pt modelId="{5778E3DD-31AB-46E0-A011-01F605CBAD30}">
      <dgm:prSet phldrT="[文字]" custT="1"/>
      <dgm:spPr/>
      <dgm:t>
        <a:bodyPr/>
        <a:lstStyle/>
        <a:p>
          <a:r>
            <a:rPr lang="zh-TW" altLang="en-US" sz="1200" b="1" dirty="0"/>
            <a:t>與</a:t>
          </a:r>
          <a:r>
            <a:rPr lang="en-US" altLang="zh-TW" sz="1200" b="1" dirty="0"/>
            <a:t>4M</a:t>
          </a:r>
          <a:r>
            <a:rPr lang="zh-TW" altLang="en-US" sz="1200" b="1" dirty="0"/>
            <a:t>的關聯</a:t>
          </a:r>
          <a:endParaRPr lang="en-US" altLang="zh-TW" sz="1200" b="1" dirty="0"/>
        </a:p>
        <a:p>
          <a:r>
            <a:rPr lang="en-US" altLang="zh-TW" sz="1200" b="1" dirty="0"/>
            <a:t>(</a:t>
          </a:r>
          <a:r>
            <a:rPr lang="zh-TW" altLang="en-US" sz="1200" b="1" dirty="0"/>
            <a:t>人機料法環</a:t>
          </a:r>
          <a:r>
            <a:rPr lang="en-US" altLang="zh-TW" sz="1200" b="1" dirty="0"/>
            <a:t>)</a:t>
          </a:r>
          <a:endParaRPr lang="zh-TW" altLang="en-US" sz="1200" b="1" dirty="0">
            <a:latin typeface="+mn-ea"/>
            <a:ea typeface="+mn-ea"/>
          </a:endParaRPr>
        </a:p>
      </dgm:t>
    </dgm:pt>
    <dgm:pt modelId="{CA03A24C-5B8B-491A-9B5E-5C090570F8F2}" type="parTrans" cxnId="{44D189EC-FF06-4802-92C4-12F99023D65A}">
      <dgm:prSet/>
      <dgm:spPr/>
      <dgm:t>
        <a:bodyPr/>
        <a:lstStyle/>
        <a:p>
          <a:endParaRPr lang="zh-TW" altLang="en-US" sz="1200" b="1">
            <a:solidFill>
              <a:schemeClr val="tx1"/>
            </a:solidFill>
            <a:latin typeface="+mn-ea"/>
            <a:ea typeface="+mn-ea"/>
          </a:endParaRPr>
        </a:p>
      </dgm:t>
    </dgm:pt>
    <dgm:pt modelId="{5F21EB2A-3E25-4145-93FF-E771F1BF223C}" type="sibTrans" cxnId="{44D189EC-FF06-4802-92C4-12F99023D65A}">
      <dgm:prSet/>
      <dgm:spPr/>
      <dgm:t>
        <a:bodyPr/>
        <a:lstStyle/>
        <a:p>
          <a:endParaRPr lang="zh-TW" altLang="en-US" sz="1200" b="1">
            <a:solidFill>
              <a:schemeClr val="tx1"/>
            </a:solidFill>
            <a:latin typeface="+mn-ea"/>
            <a:ea typeface="+mn-ea"/>
          </a:endParaRPr>
        </a:p>
      </dgm:t>
    </dgm:pt>
    <dgm:pt modelId="{7298A0BD-BEB9-4228-A83F-4B988F8B649F}">
      <dgm:prSet phldrT="[文字]" custT="1"/>
      <dgm:spPr/>
      <dgm:t>
        <a:bodyPr/>
        <a:lstStyle/>
        <a:p>
          <a:r>
            <a:rPr lang="zh-TW" altLang="en-US" sz="1200" b="1" dirty="0"/>
            <a:t>調查方法</a:t>
          </a:r>
          <a:endParaRPr lang="en-US" altLang="zh-TW" sz="1200" b="1" dirty="0"/>
        </a:p>
        <a:p>
          <a:r>
            <a:rPr lang="zh-TW" altLang="en-US" sz="1200" b="1" dirty="0"/>
            <a:t>檢討</a:t>
          </a:r>
          <a:endParaRPr lang="zh-TW" altLang="en-US" sz="1200" b="1" dirty="0">
            <a:latin typeface="+mn-ea"/>
            <a:ea typeface="+mn-ea"/>
          </a:endParaRPr>
        </a:p>
      </dgm:t>
    </dgm:pt>
    <dgm:pt modelId="{CEA47871-C2C6-4CB2-850E-77C991930544}" type="parTrans" cxnId="{00BDA51A-3488-49CF-B461-562C01ECC834}">
      <dgm:prSet/>
      <dgm:spPr/>
      <dgm:t>
        <a:bodyPr/>
        <a:lstStyle/>
        <a:p>
          <a:endParaRPr lang="zh-TW" altLang="en-US" sz="1200" b="1">
            <a:solidFill>
              <a:schemeClr val="tx1"/>
            </a:solidFill>
            <a:latin typeface="+mn-ea"/>
            <a:ea typeface="+mn-ea"/>
          </a:endParaRPr>
        </a:p>
      </dgm:t>
    </dgm:pt>
    <dgm:pt modelId="{3FE52622-D0E4-4158-8344-C61B48208737}" type="sibTrans" cxnId="{00BDA51A-3488-49CF-B461-562C01ECC834}">
      <dgm:prSet/>
      <dgm:spPr/>
      <dgm:t>
        <a:bodyPr/>
        <a:lstStyle/>
        <a:p>
          <a:endParaRPr lang="zh-TW" altLang="en-US" sz="1200" b="1">
            <a:solidFill>
              <a:schemeClr val="tx1"/>
            </a:solidFill>
            <a:latin typeface="+mn-ea"/>
            <a:ea typeface="+mn-ea"/>
          </a:endParaRPr>
        </a:p>
      </dgm:t>
    </dgm:pt>
    <dgm:pt modelId="{DD229292-01B6-458E-B38F-34FD1F654E0E}">
      <dgm:prSet phldrT="[文字]" custT="1"/>
      <dgm:spPr/>
      <dgm:t>
        <a:bodyPr/>
        <a:lstStyle/>
        <a:p>
          <a:r>
            <a:rPr lang="zh-TW" altLang="en-US" sz="1200" b="1"/>
            <a:t>原因</a:t>
          </a:r>
          <a:endParaRPr lang="zh-TW" altLang="en-US" sz="1200" b="1" dirty="0">
            <a:latin typeface="+mn-ea"/>
            <a:ea typeface="+mn-ea"/>
          </a:endParaRPr>
        </a:p>
      </dgm:t>
    </dgm:pt>
    <dgm:pt modelId="{457C02A7-9075-4789-9132-F24EECB8220C}" type="parTrans" cxnId="{B28D53C8-AAF6-4AD5-A942-D9FB7E0BB337}">
      <dgm:prSet/>
      <dgm:spPr/>
      <dgm:t>
        <a:bodyPr/>
        <a:lstStyle/>
        <a:p>
          <a:endParaRPr lang="zh-TW" altLang="en-US" sz="1200" b="1">
            <a:solidFill>
              <a:schemeClr val="tx1"/>
            </a:solidFill>
            <a:latin typeface="+mn-ea"/>
            <a:ea typeface="+mn-ea"/>
          </a:endParaRPr>
        </a:p>
      </dgm:t>
    </dgm:pt>
    <dgm:pt modelId="{463521C9-25E1-4B7D-B77C-5C2F2D1868E6}" type="sibTrans" cxnId="{B28D53C8-AAF6-4AD5-A942-D9FB7E0BB337}">
      <dgm:prSet/>
      <dgm:spPr/>
      <dgm:t>
        <a:bodyPr/>
        <a:lstStyle/>
        <a:p>
          <a:endParaRPr lang="zh-TW" altLang="en-US" sz="1200" b="1">
            <a:solidFill>
              <a:schemeClr val="tx1"/>
            </a:solidFill>
            <a:latin typeface="+mn-ea"/>
            <a:ea typeface="+mn-ea"/>
          </a:endParaRPr>
        </a:p>
      </dgm:t>
    </dgm:pt>
    <dgm:pt modelId="{0E338BF7-DFC1-4DE8-86DA-82B4B618FFEA}" type="pres">
      <dgm:prSet presAssocID="{C3E2E7E2-AA11-4CBD-AC6F-56F89747AAE2}" presName="CompostProcess" presStyleCnt="0">
        <dgm:presLayoutVars>
          <dgm:dir/>
          <dgm:resizeHandles val="exact"/>
        </dgm:presLayoutVars>
      </dgm:prSet>
      <dgm:spPr/>
    </dgm:pt>
    <dgm:pt modelId="{EE9F6E07-D61B-43F8-8C0E-57E2F7274D86}" type="pres">
      <dgm:prSet presAssocID="{C3E2E7E2-AA11-4CBD-AC6F-56F89747AAE2}" presName="arrow" presStyleLbl="bgShp" presStyleIdx="0" presStyleCnt="1"/>
      <dgm:spPr/>
    </dgm:pt>
    <dgm:pt modelId="{365E5D10-F5E9-4BEA-97FD-7CD67FFF1AB5}" type="pres">
      <dgm:prSet presAssocID="{C3E2E7E2-AA11-4CBD-AC6F-56F89747AAE2}" presName="linearProcess" presStyleCnt="0"/>
      <dgm:spPr/>
    </dgm:pt>
    <dgm:pt modelId="{C2616F60-AD9A-4D78-9448-395B86FFEDE3}" type="pres">
      <dgm:prSet presAssocID="{7E3BBE00-FE3F-4C7E-9CD4-D2135CDBD679}" presName="textNode" presStyleLbl="node1" presStyleIdx="0" presStyleCnt="6" custScaleY="146410">
        <dgm:presLayoutVars>
          <dgm:bulletEnabled val="1"/>
        </dgm:presLayoutVars>
      </dgm:prSet>
      <dgm:spPr/>
    </dgm:pt>
    <dgm:pt modelId="{66205994-CD80-409F-BEBF-C0F84F49D6AC}" type="pres">
      <dgm:prSet presAssocID="{7B69F020-DA0C-4D1B-8937-792F9FFE7427}" presName="sibTrans" presStyleCnt="0"/>
      <dgm:spPr/>
    </dgm:pt>
    <dgm:pt modelId="{8839268D-4F64-4DDA-A938-824275056DE9}" type="pres">
      <dgm:prSet presAssocID="{A071B8AD-6941-4D2B-9796-C2ADB3688D52}" presName="textNode" presStyleLbl="node1" presStyleIdx="1" presStyleCnt="6" custScaleY="146410">
        <dgm:presLayoutVars>
          <dgm:bulletEnabled val="1"/>
        </dgm:presLayoutVars>
      </dgm:prSet>
      <dgm:spPr/>
    </dgm:pt>
    <dgm:pt modelId="{58BD9306-4988-4A69-BF26-43D2113BB488}" type="pres">
      <dgm:prSet presAssocID="{38A794A3-7D03-4477-AA43-5799DEC0A532}" presName="sibTrans" presStyleCnt="0"/>
      <dgm:spPr/>
    </dgm:pt>
    <dgm:pt modelId="{5EE24D8A-08C6-437C-9453-A099EF489596}" type="pres">
      <dgm:prSet presAssocID="{B59C3366-857E-4CC8-8794-FCA5DFC55E98}" presName="textNode" presStyleLbl="node1" presStyleIdx="2" presStyleCnt="6" custScaleY="146410">
        <dgm:presLayoutVars>
          <dgm:bulletEnabled val="1"/>
        </dgm:presLayoutVars>
      </dgm:prSet>
      <dgm:spPr/>
    </dgm:pt>
    <dgm:pt modelId="{A1295A0E-E2B3-47B7-A922-360D0D71432A}" type="pres">
      <dgm:prSet presAssocID="{FAFDC720-4B52-4CE0-8259-37C02449701E}" presName="sibTrans" presStyleCnt="0"/>
      <dgm:spPr/>
    </dgm:pt>
    <dgm:pt modelId="{E1232900-7F6B-433E-80A0-B0C1036F3E5B}" type="pres">
      <dgm:prSet presAssocID="{5778E3DD-31AB-46E0-A011-01F605CBAD30}" presName="textNode" presStyleLbl="node1" presStyleIdx="3" presStyleCnt="6" custScaleY="146410">
        <dgm:presLayoutVars>
          <dgm:bulletEnabled val="1"/>
        </dgm:presLayoutVars>
      </dgm:prSet>
      <dgm:spPr/>
    </dgm:pt>
    <dgm:pt modelId="{261F9F2B-D029-4EAB-96EC-3DAA1DD652B6}" type="pres">
      <dgm:prSet presAssocID="{5F21EB2A-3E25-4145-93FF-E771F1BF223C}" presName="sibTrans" presStyleCnt="0"/>
      <dgm:spPr/>
    </dgm:pt>
    <dgm:pt modelId="{0D2C5C2F-AF24-43D3-9D78-BF4EA109419F}" type="pres">
      <dgm:prSet presAssocID="{7298A0BD-BEB9-4228-A83F-4B988F8B649F}" presName="textNode" presStyleLbl="node1" presStyleIdx="4" presStyleCnt="6" custScaleY="146410">
        <dgm:presLayoutVars>
          <dgm:bulletEnabled val="1"/>
        </dgm:presLayoutVars>
      </dgm:prSet>
      <dgm:spPr/>
    </dgm:pt>
    <dgm:pt modelId="{9E931B90-4AB3-488E-8B55-08081F172AA7}" type="pres">
      <dgm:prSet presAssocID="{3FE52622-D0E4-4158-8344-C61B48208737}" presName="sibTrans" presStyleCnt="0"/>
      <dgm:spPr/>
    </dgm:pt>
    <dgm:pt modelId="{3D37328D-9619-4A50-9AE2-973A50EE5B2C}" type="pres">
      <dgm:prSet presAssocID="{DD229292-01B6-458E-B38F-34FD1F654E0E}" presName="textNode" presStyleLbl="node1" presStyleIdx="5" presStyleCnt="6" custScaleY="146410">
        <dgm:presLayoutVars>
          <dgm:bulletEnabled val="1"/>
        </dgm:presLayoutVars>
      </dgm:prSet>
      <dgm:spPr/>
    </dgm:pt>
  </dgm:ptLst>
  <dgm:cxnLst>
    <dgm:cxn modelId="{ABA87B07-7EEA-419E-8BF3-24CB49C5269C}" type="presOf" srcId="{DD229292-01B6-458E-B38F-34FD1F654E0E}" destId="{3D37328D-9619-4A50-9AE2-973A50EE5B2C}" srcOrd="0" destOrd="0" presId="urn:microsoft.com/office/officeart/2005/8/layout/hProcess9"/>
    <dgm:cxn modelId="{A42EE007-7026-4225-93D4-44942B876C01}" srcId="{C3E2E7E2-AA11-4CBD-AC6F-56F89747AAE2}" destId="{B59C3366-857E-4CC8-8794-FCA5DFC55E98}" srcOrd="2" destOrd="0" parTransId="{1A058914-8995-4B6E-9A93-727B61B66B77}" sibTransId="{FAFDC720-4B52-4CE0-8259-37C02449701E}"/>
    <dgm:cxn modelId="{00BDA51A-3488-49CF-B461-562C01ECC834}" srcId="{C3E2E7E2-AA11-4CBD-AC6F-56F89747AAE2}" destId="{7298A0BD-BEB9-4228-A83F-4B988F8B649F}" srcOrd="4" destOrd="0" parTransId="{CEA47871-C2C6-4CB2-850E-77C991930544}" sibTransId="{3FE52622-D0E4-4158-8344-C61B48208737}"/>
    <dgm:cxn modelId="{4913581D-13DA-41D3-B113-910A234705EA}" srcId="{C3E2E7E2-AA11-4CBD-AC6F-56F89747AAE2}" destId="{7E3BBE00-FE3F-4C7E-9CD4-D2135CDBD679}" srcOrd="0" destOrd="0" parTransId="{94D88C3F-1597-4682-A1AE-20ED58404DA4}" sibTransId="{7B69F020-DA0C-4D1B-8937-792F9FFE7427}"/>
    <dgm:cxn modelId="{D706F02C-E674-448D-B833-AD6AB85EFF96}" type="presOf" srcId="{C3E2E7E2-AA11-4CBD-AC6F-56F89747AAE2}" destId="{0E338BF7-DFC1-4DE8-86DA-82B4B618FFEA}" srcOrd="0" destOrd="0" presId="urn:microsoft.com/office/officeart/2005/8/layout/hProcess9"/>
    <dgm:cxn modelId="{81E19C40-BECE-4497-8455-73AB8C6A3984}" type="presOf" srcId="{7298A0BD-BEB9-4228-A83F-4B988F8B649F}" destId="{0D2C5C2F-AF24-43D3-9D78-BF4EA109419F}" srcOrd="0" destOrd="0" presId="urn:microsoft.com/office/officeart/2005/8/layout/hProcess9"/>
    <dgm:cxn modelId="{FA736D8F-3500-4BBC-A34F-27E109F2A873}" type="presOf" srcId="{B59C3366-857E-4CC8-8794-FCA5DFC55E98}" destId="{5EE24D8A-08C6-437C-9453-A099EF489596}" srcOrd="0" destOrd="0" presId="urn:microsoft.com/office/officeart/2005/8/layout/hProcess9"/>
    <dgm:cxn modelId="{F99A41AC-7DCB-436F-8CFE-A1ACBDE14108}" type="presOf" srcId="{5778E3DD-31AB-46E0-A011-01F605CBAD30}" destId="{E1232900-7F6B-433E-80A0-B0C1036F3E5B}" srcOrd="0" destOrd="0" presId="urn:microsoft.com/office/officeart/2005/8/layout/hProcess9"/>
    <dgm:cxn modelId="{FF89C8B3-991A-430C-B757-43634D75B3B7}" srcId="{C3E2E7E2-AA11-4CBD-AC6F-56F89747AAE2}" destId="{A071B8AD-6941-4D2B-9796-C2ADB3688D52}" srcOrd="1" destOrd="0" parTransId="{052F37CB-9549-483B-9723-972FB94148E9}" sibTransId="{38A794A3-7D03-4477-AA43-5799DEC0A532}"/>
    <dgm:cxn modelId="{B28D53C8-AAF6-4AD5-A942-D9FB7E0BB337}" srcId="{C3E2E7E2-AA11-4CBD-AC6F-56F89747AAE2}" destId="{DD229292-01B6-458E-B38F-34FD1F654E0E}" srcOrd="5" destOrd="0" parTransId="{457C02A7-9075-4789-9132-F24EECB8220C}" sibTransId="{463521C9-25E1-4B7D-B77C-5C2F2D1868E6}"/>
    <dgm:cxn modelId="{F5F67DDD-02CE-437C-9F33-2317D6F6B1DA}" type="presOf" srcId="{A071B8AD-6941-4D2B-9796-C2ADB3688D52}" destId="{8839268D-4F64-4DDA-A938-824275056DE9}" srcOrd="0" destOrd="0" presId="urn:microsoft.com/office/officeart/2005/8/layout/hProcess9"/>
    <dgm:cxn modelId="{44D189EC-FF06-4802-92C4-12F99023D65A}" srcId="{C3E2E7E2-AA11-4CBD-AC6F-56F89747AAE2}" destId="{5778E3DD-31AB-46E0-A011-01F605CBAD30}" srcOrd="3" destOrd="0" parTransId="{CA03A24C-5B8B-491A-9B5E-5C090570F8F2}" sibTransId="{5F21EB2A-3E25-4145-93FF-E771F1BF223C}"/>
    <dgm:cxn modelId="{42A5DBF9-6F27-44B4-A76B-A2C56D2A48B5}" type="presOf" srcId="{7E3BBE00-FE3F-4C7E-9CD4-D2135CDBD679}" destId="{C2616F60-AD9A-4D78-9448-395B86FFEDE3}" srcOrd="0" destOrd="0" presId="urn:microsoft.com/office/officeart/2005/8/layout/hProcess9"/>
    <dgm:cxn modelId="{FC381D91-1C75-4FD1-9A3F-CF76065460A8}" type="presParOf" srcId="{0E338BF7-DFC1-4DE8-86DA-82B4B618FFEA}" destId="{EE9F6E07-D61B-43F8-8C0E-57E2F7274D86}" srcOrd="0" destOrd="0" presId="urn:microsoft.com/office/officeart/2005/8/layout/hProcess9"/>
    <dgm:cxn modelId="{0E726E9D-885A-49BC-9EFF-B3DEBE03C02F}" type="presParOf" srcId="{0E338BF7-DFC1-4DE8-86DA-82B4B618FFEA}" destId="{365E5D10-F5E9-4BEA-97FD-7CD67FFF1AB5}" srcOrd="1" destOrd="0" presId="urn:microsoft.com/office/officeart/2005/8/layout/hProcess9"/>
    <dgm:cxn modelId="{8EE4C9F9-8EC6-4F86-A290-6938A87ABA75}" type="presParOf" srcId="{365E5D10-F5E9-4BEA-97FD-7CD67FFF1AB5}" destId="{C2616F60-AD9A-4D78-9448-395B86FFEDE3}" srcOrd="0" destOrd="0" presId="urn:microsoft.com/office/officeart/2005/8/layout/hProcess9"/>
    <dgm:cxn modelId="{680B4123-93B7-418E-A444-C70A048C891C}" type="presParOf" srcId="{365E5D10-F5E9-4BEA-97FD-7CD67FFF1AB5}" destId="{66205994-CD80-409F-BEBF-C0F84F49D6AC}" srcOrd="1" destOrd="0" presId="urn:microsoft.com/office/officeart/2005/8/layout/hProcess9"/>
    <dgm:cxn modelId="{32A6EB42-EA06-43A5-BC14-B1958252D515}" type="presParOf" srcId="{365E5D10-F5E9-4BEA-97FD-7CD67FFF1AB5}" destId="{8839268D-4F64-4DDA-A938-824275056DE9}" srcOrd="2" destOrd="0" presId="urn:microsoft.com/office/officeart/2005/8/layout/hProcess9"/>
    <dgm:cxn modelId="{49C10AAE-2CD3-4AB3-9D9E-A10EBFF215D3}" type="presParOf" srcId="{365E5D10-F5E9-4BEA-97FD-7CD67FFF1AB5}" destId="{58BD9306-4988-4A69-BF26-43D2113BB488}" srcOrd="3" destOrd="0" presId="urn:microsoft.com/office/officeart/2005/8/layout/hProcess9"/>
    <dgm:cxn modelId="{78672502-A6AB-499C-A483-FC791C6E3579}" type="presParOf" srcId="{365E5D10-F5E9-4BEA-97FD-7CD67FFF1AB5}" destId="{5EE24D8A-08C6-437C-9453-A099EF489596}" srcOrd="4" destOrd="0" presId="urn:microsoft.com/office/officeart/2005/8/layout/hProcess9"/>
    <dgm:cxn modelId="{B38F005E-B286-453D-846E-48C85AA19717}" type="presParOf" srcId="{365E5D10-F5E9-4BEA-97FD-7CD67FFF1AB5}" destId="{A1295A0E-E2B3-47B7-A922-360D0D71432A}" srcOrd="5" destOrd="0" presId="urn:microsoft.com/office/officeart/2005/8/layout/hProcess9"/>
    <dgm:cxn modelId="{A1E0B263-1E3A-4AE8-9D2E-C5603C3AAE47}" type="presParOf" srcId="{365E5D10-F5E9-4BEA-97FD-7CD67FFF1AB5}" destId="{E1232900-7F6B-433E-80A0-B0C1036F3E5B}" srcOrd="6" destOrd="0" presId="urn:microsoft.com/office/officeart/2005/8/layout/hProcess9"/>
    <dgm:cxn modelId="{54F72529-D4EA-4EA7-AB1B-F52B8723E168}" type="presParOf" srcId="{365E5D10-F5E9-4BEA-97FD-7CD67FFF1AB5}" destId="{261F9F2B-D029-4EAB-96EC-3DAA1DD652B6}" srcOrd="7" destOrd="0" presId="urn:microsoft.com/office/officeart/2005/8/layout/hProcess9"/>
    <dgm:cxn modelId="{BCAA019D-FD2B-460C-A635-977E4E3AE8FC}" type="presParOf" srcId="{365E5D10-F5E9-4BEA-97FD-7CD67FFF1AB5}" destId="{0D2C5C2F-AF24-43D3-9D78-BF4EA109419F}" srcOrd="8" destOrd="0" presId="urn:microsoft.com/office/officeart/2005/8/layout/hProcess9"/>
    <dgm:cxn modelId="{C1733D21-D4D0-4338-A5E3-0621C807192B}" type="presParOf" srcId="{365E5D10-F5E9-4BEA-97FD-7CD67FFF1AB5}" destId="{9E931B90-4AB3-488E-8B55-08081F172AA7}" srcOrd="9" destOrd="0" presId="urn:microsoft.com/office/officeart/2005/8/layout/hProcess9"/>
    <dgm:cxn modelId="{17216035-0D76-4FDF-88DB-730D368CD8E1}" type="presParOf" srcId="{365E5D10-F5E9-4BEA-97FD-7CD67FFF1AB5}" destId="{3D37328D-9619-4A50-9AE2-973A50EE5B2C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E2E7E2-AA11-4CBD-AC6F-56F89747AAE2}" type="doc">
      <dgm:prSet loTypeId="urn:microsoft.com/office/officeart/2005/8/layout/hProcess9" loCatId="process" qsTypeId="urn:microsoft.com/office/officeart/2005/8/quickstyle/simple5" qsCatId="simple" csTypeId="urn:microsoft.com/office/officeart/2005/8/colors/accent1_1" csCatId="accent1" phldr="1"/>
      <dgm:spPr/>
    </dgm:pt>
    <dgm:pt modelId="{7E3BBE00-FE3F-4C7E-9CD4-D2135CDBD679}">
      <dgm:prSet phldrT="[文字]" custT="1"/>
      <dgm:spPr/>
      <dgm:t>
        <a:bodyPr/>
        <a:lstStyle/>
        <a:p>
          <a:r>
            <a:rPr lang="zh-TW" altLang="en-US" sz="1200" b="1">
              <a:latin typeface="+mn-ea"/>
              <a:ea typeface="+mn-ea"/>
            </a:rPr>
            <a:t>明確現象</a:t>
          </a:r>
          <a:endParaRPr lang="zh-TW" altLang="en-US" sz="1200" b="1" dirty="0">
            <a:latin typeface="+mn-ea"/>
            <a:ea typeface="+mn-ea"/>
          </a:endParaRPr>
        </a:p>
      </dgm:t>
    </dgm:pt>
    <dgm:pt modelId="{94D88C3F-1597-4682-A1AE-20ED58404DA4}" type="parTrans" cxnId="{4913581D-13DA-41D3-B113-910A234705EA}">
      <dgm:prSet/>
      <dgm:spPr/>
      <dgm:t>
        <a:bodyPr/>
        <a:lstStyle/>
        <a:p>
          <a:endParaRPr lang="zh-TW" altLang="en-US" sz="1200" b="1">
            <a:solidFill>
              <a:schemeClr val="tx1"/>
            </a:solidFill>
            <a:latin typeface="+mn-ea"/>
            <a:ea typeface="+mn-ea"/>
          </a:endParaRPr>
        </a:p>
      </dgm:t>
    </dgm:pt>
    <dgm:pt modelId="{7B69F020-DA0C-4D1B-8937-792F9FFE7427}" type="sibTrans" cxnId="{4913581D-13DA-41D3-B113-910A234705EA}">
      <dgm:prSet/>
      <dgm:spPr/>
      <dgm:t>
        <a:bodyPr/>
        <a:lstStyle/>
        <a:p>
          <a:endParaRPr lang="zh-TW" altLang="en-US" sz="1200" b="1">
            <a:solidFill>
              <a:schemeClr val="tx1"/>
            </a:solidFill>
            <a:latin typeface="+mn-ea"/>
            <a:ea typeface="+mn-ea"/>
          </a:endParaRPr>
        </a:p>
      </dgm:t>
    </dgm:pt>
    <dgm:pt modelId="{A071B8AD-6941-4D2B-9796-C2ADB3688D52}">
      <dgm:prSet phldrT="[文字]" custT="1"/>
      <dgm:spPr/>
      <dgm:t>
        <a:bodyPr/>
        <a:lstStyle/>
        <a:p>
          <a:r>
            <a:rPr lang="zh-TW" altLang="en-US" sz="1200" b="1" dirty="0"/>
            <a:t>物理機制</a:t>
          </a:r>
          <a:endParaRPr lang="en-US" altLang="zh-TW" sz="1200" b="1" dirty="0"/>
        </a:p>
        <a:p>
          <a:r>
            <a:rPr lang="zh-TW" altLang="en-US" sz="1200" b="1" dirty="0"/>
            <a:t>解析</a:t>
          </a:r>
          <a:endParaRPr lang="zh-TW" altLang="en-US" sz="1200" b="1" dirty="0">
            <a:latin typeface="+mn-ea"/>
            <a:ea typeface="+mn-ea"/>
          </a:endParaRPr>
        </a:p>
      </dgm:t>
    </dgm:pt>
    <dgm:pt modelId="{052F37CB-9549-483B-9723-972FB94148E9}" type="parTrans" cxnId="{FF89C8B3-991A-430C-B757-43634D75B3B7}">
      <dgm:prSet/>
      <dgm:spPr/>
      <dgm:t>
        <a:bodyPr/>
        <a:lstStyle/>
        <a:p>
          <a:endParaRPr lang="zh-TW" altLang="en-US" sz="1200" b="1">
            <a:solidFill>
              <a:schemeClr val="tx1"/>
            </a:solidFill>
            <a:latin typeface="+mn-ea"/>
            <a:ea typeface="+mn-ea"/>
          </a:endParaRPr>
        </a:p>
      </dgm:t>
    </dgm:pt>
    <dgm:pt modelId="{38A794A3-7D03-4477-AA43-5799DEC0A532}" type="sibTrans" cxnId="{FF89C8B3-991A-430C-B757-43634D75B3B7}">
      <dgm:prSet/>
      <dgm:spPr/>
      <dgm:t>
        <a:bodyPr/>
        <a:lstStyle/>
        <a:p>
          <a:endParaRPr lang="zh-TW" altLang="en-US" sz="1200" b="1">
            <a:solidFill>
              <a:schemeClr val="tx1"/>
            </a:solidFill>
            <a:latin typeface="+mn-ea"/>
            <a:ea typeface="+mn-ea"/>
          </a:endParaRPr>
        </a:p>
      </dgm:t>
    </dgm:pt>
    <dgm:pt modelId="{B59C3366-857E-4CC8-8794-FCA5DFC55E98}">
      <dgm:prSet phldrT="[文字]" custT="1"/>
      <dgm:spPr/>
      <dgm:t>
        <a:bodyPr/>
        <a:lstStyle/>
        <a:p>
          <a:r>
            <a:rPr lang="zh-TW" altLang="en-US" sz="1200" b="1" dirty="0"/>
            <a:t>成立條件</a:t>
          </a:r>
          <a:endParaRPr lang="zh-TW" altLang="en-US" sz="1200" b="1" dirty="0">
            <a:latin typeface="+mn-ea"/>
            <a:ea typeface="+mn-ea"/>
          </a:endParaRPr>
        </a:p>
      </dgm:t>
    </dgm:pt>
    <dgm:pt modelId="{1A058914-8995-4B6E-9A93-727B61B66B77}" type="parTrans" cxnId="{A42EE007-7026-4225-93D4-44942B876C01}">
      <dgm:prSet/>
      <dgm:spPr/>
      <dgm:t>
        <a:bodyPr/>
        <a:lstStyle/>
        <a:p>
          <a:endParaRPr lang="zh-TW" altLang="en-US" sz="1200" b="1">
            <a:solidFill>
              <a:schemeClr val="tx1"/>
            </a:solidFill>
            <a:latin typeface="+mn-ea"/>
            <a:ea typeface="+mn-ea"/>
          </a:endParaRPr>
        </a:p>
      </dgm:t>
    </dgm:pt>
    <dgm:pt modelId="{FAFDC720-4B52-4CE0-8259-37C02449701E}" type="sibTrans" cxnId="{A42EE007-7026-4225-93D4-44942B876C01}">
      <dgm:prSet/>
      <dgm:spPr/>
      <dgm:t>
        <a:bodyPr/>
        <a:lstStyle/>
        <a:p>
          <a:endParaRPr lang="zh-TW" altLang="en-US" sz="1200" b="1">
            <a:solidFill>
              <a:schemeClr val="tx1"/>
            </a:solidFill>
            <a:latin typeface="+mn-ea"/>
            <a:ea typeface="+mn-ea"/>
          </a:endParaRPr>
        </a:p>
      </dgm:t>
    </dgm:pt>
    <dgm:pt modelId="{5778E3DD-31AB-46E0-A011-01F605CBAD30}">
      <dgm:prSet phldrT="[文字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zh-TW" altLang="en-US" sz="1200" b="1" dirty="0"/>
            <a:t>與</a:t>
          </a:r>
          <a:r>
            <a:rPr lang="en-US" altLang="zh-TW" sz="1200" b="1" dirty="0"/>
            <a:t>4M</a:t>
          </a:r>
          <a:r>
            <a:rPr lang="zh-TW" altLang="en-US" sz="1200" b="1" dirty="0"/>
            <a:t>的關聯</a:t>
          </a:r>
          <a:endParaRPr lang="en-US" altLang="zh-TW" sz="1200" b="1" dirty="0"/>
        </a:p>
        <a:p>
          <a:r>
            <a:rPr lang="en-US" altLang="zh-TW" sz="1200" b="1" dirty="0"/>
            <a:t>(</a:t>
          </a:r>
          <a:r>
            <a:rPr lang="zh-TW" altLang="en-US" sz="1200" b="1" dirty="0"/>
            <a:t>人機料法環</a:t>
          </a:r>
          <a:r>
            <a:rPr lang="en-US" altLang="zh-TW" sz="1200" b="1" dirty="0"/>
            <a:t>)</a:t>
          </a:r>
          <a:endParaRPr lang="zh-TW" altLang="en-US" sz="1200" b="1" dirty="0">
            <a:latin typeface="+mn-ea"/>
            <a:ea typeface="+mn-ea"/>
          </a:endParaRPr>
        </a:p>
      </dgm:t>
    </dgm:pt>
    <dgm:pt modelId="{CA03A24C-5B8B-491A-9B5E-5C090570F8F2}" type="parTrans" cxnId="{44D189EC-FF06-4802-92C4-12F99023D65A}">
      <dgm:prSet/>
      <dgm:spPr/>
      <dgm:t>
        <a:bodyPr/>
        <a:lstStyle/>
        <a:p>
          <a:endParaRPr lang="zh-TW" altLang="en-US" sz="1200" b="1">
            <a:solidFill>
              <a:schemeClr val="tx1"/>
            </a:solidFill>
            <a:latin typeface="+mn-ea"/>
            <a:ea typeface="+mn-ea"/>
          </a:endParaRPr>
        </a:p>
      </dgm:t>
    </dgm:pt>
    <dgm:pt modelId="{5F21EB2A-3E25-4145-93FF-E771F1BF223C}" type="sibTrans" cxnId="{44D189EC-FF06-4802-92C4-12F99023D65A}">
      <dgm:prSet/>
      <dgm:spPr/>
      <dgm:t>
        <a:bodyPr/>
        <a:lstStyle/>
        <a:p>
          <a:endParaRPr lang="zh-TW" altLang="en-US" sz="1200" b="1">
            <a:solidFill>
              <a:schemeClr val="tx1"/>
            </a:solidFill>
            <a:latin typeface="+mn-ea"/>
            <a:ea typeface="+mn-ea"/>
          </a:endParaRPr>
        </a:p>
      </dgm:t>
    </dgm:pt>
    <dgm:pt modelId="{7298A0BD-BEB9-4228-A83F-4B988F8B649F}">
      <dgm:prSet phldrT="[文字]" custT="1"/>
      <dgm:spPr/>
      <dgm:t>
        <a:bodyPr/>
        <a:lstStyle/>
        <a:p>
          <a:r>
            <a:rPr lang="zh-TW" altLang="en-US" sz="1200" b="1" dirty="0"/>
            <a:t>調查方法</a:t>
          </a:r>
          <a:endParaRPr lang="en-US" altLang="zh-TW" sz="1200" b="1" dirty="0"/>
        </a:p>
        <a:p>
          <a:r>
            <a:rPr lang="zh-TW" altLang="en-US" sz="1200" b="1" dirty="0"/>
            <a:t>檢討</a:t>
          </a:r>
          <a:endParaRPr lang="zh-TW" altLang="en-US" sz="1200" b="1" dirty="0">
            <a:latin typeface="+mn-ea"/>
            <a:ea typeface="+mn-ea"/>
          </a:endParaRPr>
        </a:p>
      </dgm:t>
    </dgm:pt>
    <dgm:pt modelId="{CEA47871-C2C6-4CB2-850E-77C991930544}" type="parTrans" cxnId="{00BDA51A-3488-49CF-B461-562C01ECC834}">
      <dgm:prSet/>
      <dgm:spPr/>
      <dgm:t>
        <a:bodyPr/>
        <a:lstStyle/>
        <a:p>
          <a:endParaRPr lang="zh-TW" altLang="en-US" sz="1200" b="1">
            <a:solidFill>
              <a:schemeClr val="tx1"/>
            </a:solidFill>
            <a:latin typeface="+mn-ea"/>
            <a:ea typeface="+mn-ea"/>
          </a:endParaRPr>
        </a:p>
      </dgm:t>
    </dgm:pt>
    <dgm:pt modelId="{3FE52622-D0E4-4158-8344-C61B48208737}" type="sibTrans" cxnId="{00BDA51A-3488-49CF-B461-562C01ECC834}">
      <dgm:prSet/>
      <dgm:spPr/>
      <dgm:t>
        <a:bodyPr/>
        <a:lstStyle/>
        <a:p>
          <a:endParaRPr lang="zh-TW" altLang="en-US" sz="1200" b="1">
            <a:solidFill>
              <a:schemeClr val="tx1"/>
            </a:solidFill>
            <a:latin typeface="+mn-ea"/>
            <a:ea typeface="+mn-ea"/>
          </a:endParaRPr>
        </a:p>
      </dgm:t>
    </dgm:pt>
    <dgm:pt modelId="{DD229292-01B6-458E-B38F-34FD1F654E0E}">
      <dgm:prSet phldrT="[文字]" custT="1"/>
      <dgm:spPr/>
      <dgm:t>
        <a:bodyPr/>
        <a:lstStyle/>
        <a:p>
          <a:r>
            <a:rPr lang="zh-TW" altLang="en-US" sz="1200" b="1"/>
            <a:t>原因</a:t>
          </a:r>
          <a:endParaRPr lang="zh-TW" altLang="en-US" sz="1200" b="1" dirty="0">
            <a:latin typeface="+mn-ea"/>
            <a:ea typeface="+mn-ea"/>
          </a:endParaRPr>
        </a:p>
      </dgm:t>
    </dgm:pt>
    <dgm:pt modelId="{457C02A7-9075-4789-9132-F24EECB8220C}" type="parTrans" cxnId="{B28D53C8-AAF6-4AD5-A942-D9FB7E0BB337}">
      <dgm:prSet/>
      <dgm:spPr/>
      <dgm:t>
        <a:bodyPr/>
        <a:lstStyle/>
        <a:p>
          <a:endParaRPr lang="zh-TW" altLang="en-US" sz="1200" b="1">
            <a:solidFill>
              <a:schemeClr val="tx1"/>
            </a:solidFill>
            <a:latin typeface="+mn-ea"/>
            <a:ea typeface="+mn-ea"/>
          </a:endParaRPr>
        </a:p>
      </dgm:t>
    </dgm:pt>
    <dgm:pt modelId="{463521C9-25E1-4B7D-B77C-5C2F2D1868E6}" type="sibTrans" cxnId="{B28D53C8-AAF6-4AD5-A942-D9FB7E0BB337}">
      <dgm:prSet/>
      <dgm:spPr/>
      <dgm:t>
        <a:bodyPr/>
        <a:lstStyle/>
        <a:p>
          <a:endParaRPr lang="zh-TW" altLang="en-US" sz="1200" b="1">
            <a:solidFill>
              <a:schemeClr val="tx1"/>
            </a:solidFill>
            <a:latin typeface="+mn-ea"/>
            <a:ea typeface="+mn-ea"/>
          </a:endParaRPr>
        </a:p>
      </dgm:t>
    </dgm:pt>
    <dgm:pt modelId="{0E338BF7-DFC1-4DE8-86DA-82B4B618FFEA}" type="pres">
      <dgm:prSet presAssocID="{C3E2E7E2-AA11-4CBD-AC6F-56F89747AAE2}" presName="CompostProcess" presStyleCnt="0">
        <dgm:presLayoutVars>
          <dgm:dir/>
          <dgm:resizeHandles val="exact"/>
        </dgm:presLayoutVars>
      </dgm:prSet>
      <dgm:spPr/>
    </dgm:pt>
    <dgm:pt modelId="{EE9F6E07-D61B-43F8-8C0E-57E2F7274D86}" type="pres">
      <dgm:prSet presAssocID="{C3E2E7E2-AA11-4CBD-AC6F-56F89747AAE2}" presName="arrow" presStyleLbl="bgShp" presStyleIdx="0" presStyleCnt="1"/>
      <dgm:spPr/>
    </dgm:pt>
    <dgm:pt modelId="{365E5D10-F5E9-4BEA-97FD-7CD67FFF1AB5}" type="pres">
      <dgm:prSet presAssocID="{C3E2E7E2-AA11-4CBD-AC6F-56F89747AAE2}" presName="linearProcess" presStyleCnt="0"/>
      <dgm:spPr/>
    </dgm:pt>
    <dgm:pt modelId="{C2616F60-AD9A-4D78-9448-395B86FFEDE3}" type="pres">
      <dgm:prSet presAssocID="{7E3BBE00-FE3F-4C7E-9CD4-D2135CDBD679}" presName="textNode" presStyleLbl="node1" presStyleIdx="0" presStyleCnt="6" custScaleY="146410">
        <dgm:presLayoutVars>
          <dgm:bulletEnabled val="1"/>
        </dgm:presLayoutVars>
      </dgm:prSet>
      <dgm:spPr/>
    </dgm:pt>
    <dgm:pt modelId="{66205994-CD80-409F-BEBF-C0F84F49D6AC}" type="pres">
      <dgm:prSet presAssocID="{7B69F020-DA0C-4D1B-8937-792F9FFE7427}" presName="sibTrans" presStyleCnt="0"/>
      <dgm:spPr/>
    </dgm:pt>
    <dgm:pt modelId="{8839268D-4F64-4DDA-A938-824275056DE9}" type="pres">
      <dgm:prSet presAssocID="{A071B8AD-6941-4D2B-9796-C2ADB3688D52}" presName="textNode" presStyleLbl="node1" presStyleIdx="1" presStyleCnt="6" custScaleY="146410">
        <dgm:presLayoutVars>
          <dgm:bulletEnabled val="1"/>
        </dgm:presLayoutVars>
      </dgm:prSet>
      <dgm:spPr/>
    </dgm:pt>
    <dgm:pt modelId="{58BD9306-4988-4A69-BF26-43D2113BB488}" type="pres">
      <dgm:prSet presAssocID="{38A794A3-7D03-4477-AA43-5799DEC0A532}" presName="sibTrans" presStyleCnt="0"/>
      <dgm:spPr/>
    </dgm:pt>
    <dgm:pt modelId="{5EE24D8A-08C6-437C-9453-A099EF489596}" type="pres">
      <dgm:prSet presAssocID="{B59C3366-857E-4CC8-8794-FCA5DFC55E98}" presName="textNode" presStyleLbl="node1" presStyleIdx="2" presStyleCnt="6" custScaleY="146410">
        <dgm:presLayoutVars>
          <dgm:bulletEnabled val="1"/>
        </dgm:presLayoutVars>
      </dgm:prSet>
      <dgm:spPr/>
    </dgm:pt>
    <dgm:pt modelId="{A1295A0E-E2B3-47B7-A922-360D0D71432A}" type="pres">
      <dgm:prSet presAssocID="{FAFDC720-4B52-4CE0-8259-37C02449701E}" presName="sibTrans" presStyleCnt="0"/>
      <dgm:spPr/>
    </dgm:pt>
    <dgm:pt modelId="{E1232900-7F6B-433E-80A0-B0C1036F3E5B}" type="pres">
      <dgm:prSet presAssocID="{5778E3DD-31AB-46E0-A011-01F605CBAD30}" presName="textNode" presStyleLbl="node1" presStyleIdx="3" presStyleCnt="6" custScaleY="146410">
        <dgm:presLayoutVars>
          <dgm:bulletEnabled val="1"/>
        </dgm:presLayoutVars>
      </dgm:prSet>
      <dgm:spPr/>
    </dgm:pt>
    <dgm:pt modelId="{261F9F2B-D029-4EAB-96EC-3DAA1DD652B6}" type="pres">
      <dgm:prSet presAssocID="{5F21EB2A-3E25-4145-93FF-E771F1BF223C}" presName="sibTrans" presStyleCnt="0"/>
      <dgm:spPr/>
    </dgm:pt>
    <dgm:pt modelId="{0D2C5C2F-AF24-43D3-9D78-BF4EA109419F}" type="pres">
      <dgm:prSet presAssocID="{7298A0BD-BEB9-4228-A83F-4B988F8B649F}" presName="textNode" presStyleLbl="node1" presStyleIdx="4" presStyleCnt="6" custScaleY="146410">
        <dgm:presLayoutVars>
          <dgm:bulletEnabled val="1"/>
        </dgm:presLayoutVars>
      </dgm:prSet>
      <dgm:spPr/>
    </dgm:pt>
    <dgm:pt modelId="{9E931B90-4AB3-488E-8B55-08081F172AA7}" type="pres">
      <dgm:prSet presAssocID="{3FE52622-D0E4-4158-8344-C61B48208737}" presName="sibTrans" presStyleCnt="0"/>
      <dgm:spPr/>
    </dgm:pt>
    <dgm:pt modelId="{3D37328D-9619-4A50-9AE2-973A50EE5B2C}" type="pres">
      <dgm:prSet presAssocID="{DD229292-01B6-458E-B38F-34FD1F654E0E}" presName="textNode" presStyleLbl="node1" presStyleIdx="5" presStyleCnt="6" custScaleY="146410">
        <dgm:presLayoutVars>
          <dgm:bulletEnabled val="1"/>
        </dgm:presLayoutVars>
      </dgm:prSet>
      <dgm:spPr/>
    </dgm:pt>
  </dgm:ptLst>
  <dgm:cxnLst>
    <dgm:cxn modelId="{A42EE007-7026-4225-93D4-44942B876C01}" srcId="{C3E2E7E2-AA11-4CBD-AC6F-56F89747AAE2}" destId="{B59C3366-857E-4CC8-8794-FCA5DFC55E98}" srcOrd="2" destOrd="0" parTransId="{1A058914-8995-4B6E-9A93-727B61B66B77}" sibTransId="{FAFDC720-4B52-4CE0-8259-37C02449701E}"/>
    <dgm:cxn modelId="{00BDA51A-3488-49CF-B461-562C01ECC834}" srcId="{C3E2E7E2-AA11-4CBD-AC6F-56F89747AAE2}" destId="{7298A0BD-BEB9-4228-A83F-4B988F8B649F}" srcOrd="4" destOrd="0" parTransId="{CEA47871-C2C6-4CB2-850E-77C991930544}" sibTransId="{3FE52622-D0E4-4158-8344-C61B48208737}"/>
    <dgm:cxn modelId="{4913581D-13DA-41D3-B113-910A234705EA}" srcId="{C3E2E7E2-AA11-4CBD-AC6F-56F89747AAE2}" destId="{7E3BBE00-FE3F-4C7E-9CD4-D2135CDBD679}" srcOrd="0" destOrd="0" parTransId="{94D88C3F-1597-4682-A1AE-20ED58404DA4}" sibTransId="{7B69F020-DA0C-4D1B-8937-792F9FFE7427}"/>
    <dgm:cxn modelId="{EDD02D3E-59A4-4738-B18E-660722C4C67E}" type="presOf" srcId="{7E3BBE00-FE3F-4C7E-9CD4-D2135CDBD679}" destId="{C2616F60-AD9A-4D78-9448-395B86FFEDE3}" srcOrd="0" destOrd="0" presId="urn:microsoft.com/office/officeart/2005/8/layout/hProcess9"/>
    <dgm:cxn modelId="{8E340642-1408-4438-81A0-B12C4897FB45}" type="presOf" srcId="{B59C3366-857E-4CC8-8794-FCA5DFC55E98}" destId="{5EE24D8A-08C6-437C-9453-A099EF489596}" srcOrd="0" destOrd="0" presId="urn:microsoft.com/office/officeart/2005/8/layout/hProcess9"/>
    <dgm:cxn modelId="{1B50D37C-D81C-49B4-9FA9-648DDE09E734}" type="presOf" srcId="{A071B8AD-6941-4D2B-9796-C2ADB3688D52}" destId="{8839268D-4F64-4DDA-A938-824275056DE9}" srcOrd="0" destOrd="0" presId="urn:microsoft.com/office/officeart/2005/8/layout/hProcess9"/>
    <dgm:cxn modelId="{8E58A390-BDB6-43F2-A8B1-6E2FF0EBF94F}" type="presOf" srcId="{DD229292-01B6-458E-B38F-34FD1F654E0E}" destId="{3D37328D-9619-4A50-9AE2-973A50EE5B2C}" srcOrd="0" destOrd="0" presId="urn:microsoft.com/office/officeart/2005/8/layout/hProcess9"/>
    <dgm:cxn modelId="{27174699-AD7D-42F3-92CE-2EF7997CAEDB}" type="presOf" srcId="{5778E3DD-31AB-46E0-A011-01F605CBAD30}" destId="{E1232900-7F6B-433E-80A0-B0C1036F3E5B}" srcOrd="0" destOrd="0" presId="urn:microsoft.com/office/officeart/2005/8/layout/hProcess9"/>
    <dgm:cxn modelId="{FF89C8B3-991A-430C-B757-43634D75B3B7}" srcId="{C3E2E7E2-AA11-4CBD-AC6F-56F89747AAE2}" destId="{A071B8AD-6941-4D2B-9796-C2ADB3688D52}" srcOrd="1" destOrd="0" parTransId="{052F37CB-9549-483B-9723-972FB94148E9}" sibTransId="{38A794A3-7D03-4477-AA43-5799DEC0A532}"/>
    <dgm:cxn modelId="{B28D53C8-AAF6-4AD5-A942-D9FB7E0BB337}" srcId="{C3E2E7E2-AA11-4CBD-AC6F-56F89747AAE2}" destId="{DD229292-01B6-458E-B38F-34FD1F654E0E}" srcOrd="5" destOrd="0" parTransId="{457C02A7-9075-4789-9132-F24EECB8220C}" sibTransId="{463521C9-25E1-4B7D-B77C-5C2F2D1868E6}"/>
    <dgm:cxn modelId="{4EDDD9D7-9569-4030-921C-E589AC0CB3E8}" type="presOf" srcId="{C3E2E7E2-AA11-4CBD-AC6F-56F89747AAE2}" destId="{0E338BF7-DFC1-4DE8-86DA-82B4B618FFEA}" srcOrd="0" destOrd="0" presId="urn:microsoft.com/office/officeart/2005/8/layout/hProcess9"/>
    <dgm:cxn modelId="{44D189EC-FF06-4802-92C4-12F99023D65A}" srcId="{C3E2E7E2-AA11-4CBD-AC6F-56F89747AAE2}" destId="{5778E3DD-31AB-46E0-A011-01F605CBAD30}" srcOrd="3" destOrd="0" parTransId="{CA03A24C-5B8B-491A-9B5E-5C090570F8F2}" sibTransId="{5F21EB2A-3E25-4145-93FF-E771F1BF223C}"/>
    <dgm:cxn modelId="{A54E90F0-0F56-4FF9-B1F2-15EBF8CD7483}" type="presOf" srcId="{7298A0BD-BEB9-4228-A83F-4B988F8B649F}" destId="{0D2C5C2F-AF24-43D3-9D78-BF4EA109419F}" srcOrd="0" destOrd="0" presId="urn:microsoft.com/office/officeart/2005/8/layout/hProcess9"/>
    <dgm:cxn modelId="{B9082175-8D76-42AE-8830-FD9BD972745B}" type="presParOf" srcId="{0E338BF7-DFC1-4DE8-86DA-82B4B618FFEA}" destId="{EE9F6E07-D61B-43F8-8C0E-57E2F7274D86}" srcOrd="0" destOrd="0" presId="urn:microsoft.com/office/officeart/2005/8/layout/hProcess9"/>
    <dgm:cxn modelId="{E433A499-9A91-4E48-B267-2EA3D6C1916E}" type="presParOf" srcId="{0E338BF7-DFC1-4DE8-86DA-82B4B618FFEA}" destId="{365E5D10-F5E9-4BEA-97FD-7CD67FFF1AB5}" srcOrd="1" destOrd="0" presId="urn:microsoft.com/office/officeart/2005/8/layout/hProcess9"/>
    <dgm:cxn modelId="{0A30E297-DCEE-420C-BFAA-BC5A9AB1C565}" type="presParOf" srcId="{365E5D10-F5E9-4BEA-97FD-7CD67FFF1AB5}" destId="{C2616F60-AD9A-4D78-9448-395B86FFEDE3}" srcOrd="0" destOrd="0" presId="urn:microsoft.com/office/officeart/2005/8/layout/hProcess9"/>
    <dgm:cxn modelId="{38316602-2F97-4F49-84DC-5C9B73F1E79D}" type="presParOf" srcId="{365E5D10-F5E9-4BEA-97FD-7CD67FFF1AB5}" destId="{66205994-CD80-409F-BEBF-C0F84F49D6AC}" srcOrd="1" destOrd="0" presId="urn:microsoft.com/office/officeart/2005/8/layout/hProcess9"/>
    <dgm:cxn modelId="{027F59E4-3A2B-49E6-9779-72F2C2C13DA8}" type="presParOf" srcId="{365E5D10-F5E9-4BEA-97FD-7CD67FFF1AB5}" destId="{8839268D-4F64-4DDA-A938-824275056DE9}" srcOrd="2" destOrd="0" presId="urn:microsoft.com/office/officeart/2005/8/layout/hProcess9"/>
    <dgm:cxn modelId="{EA01BBFC-035E-457A-8BBA-59EB470FD3C7}" type="presParOf" srcId="{365E5D10-F5E9-4BEA-97FD-7CD67FFF1AB5}" destId="{58BD9306-4988-4A69-BF26-43D2113BB488}" srcOrd="3" destOrd="0" presId="urn:microsoft.com/office/officeart/2005/8/layout/hProcess9"/>
    <dgm:cxn modelId="{EC7E312E-3257-4FE9-9E2D-4FD41767E4AF}" type="presParOf" srcId="{365E5D10-F5E9-4BEA-97FD-7CD67FFF1AB5}" destId="{5EE24D8A-08C6-437C-9453-A099EF489596}" srcOrd="4" destOrd="0" presId="urn:microsoft.com/office/officeart/2005/8/layout/hProcess9"/>
    <dgm:cxn modelId="{24C3A6B1-085F-4047-AD3C-68910AD160CD}" type="presParOf" srcId="{365E5D10-F5E9-4BEA-97FD-7CD67FFF1AB5}" destId="{A1295A0E-E2B3-47B7-A922-360D0D71432A}" srcOrd="5" destOrd="0" presId="urn:microsoft.com/office/officeart/2005/8/layout/hProcess9"/>
    <dgm:cxn modelId="{73FF2821-23ED-4FAD-8EA8-FFB0BD7C4FD0}" type="presParOf" srcId="{365E5D10-F5E9-4BEA-97FD-7CD67FFF1AB5}" destId="{E1232900-7F6B-433E-80A0-B0C1036F3E5B}" srcOrd="6" destOrd="0" presId="urn:microsoft.com/office/officeart/2005/8/layout/hProcess9"/>
    <dgm:cxn modelId="{02337E86-D0ED-4BE2-8F38-A35CDD1737BD}" type="presParOf" srcId="{365E5D10-F5E9-4BEA-97FD-7CD67FFF1AB5}" destId="{261F9F2B-D029-4EAB-96EC-3DAA1DD652B6}" srcOrd="7" destOrd="0" presId="urn:microsoft.com/office/officeart/2005/8/layout/hProcess9"/>
    <dgm:cxn modelId="{9C761177-2D99-4137-8DC2-3271D9F1CE70}" type="presParOf" srcId="{365E5D10-F5E9-4BEA-97FD-7CD67FFF1AB5}" destId="{0D2C5C2F-AF24-43D3-9D78-BF4EA109419F}" srcOrd="8" destOrd="0" presId="urn:microsoft.com/office/officeart/2005/8/layout/hProcess9"/>
    <dgm:cxn modelId="{5DD8CEDA-44E5-4DD1-8C0F-084E9BA30C64}" type="presParOf" srcId="{365E5D10-F5E9-4BEA-97FD-7CD67FFF1AB5}" destId="{9E931B90-4AB3-488E-8B55-08081F172AA7}" srcOrd="9" destOrd="0" presId="urn:microsoft.com/office/officeart/2005/8/layout/hProcess9"/>
    <dgm:cxn modelId="{EB6EBB3E-F41D-4030-8E7C-D2B9BAB29157}" type="presParOf" srcId="{365E5D10-F5E9-4BEA-97FD-7CD67FFF1AB5}" destId="{3D37328D-9619-4A50-9AE2-973A50EE5B2C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E2E7E2-AA11-4CBD-AC6F-56F89747AAE2}" type="doc">
      <dgm:prSet loTypeId="urn:microsoft.com/office/officeart/2005/8/layout/hProcess9" loCatId="process" qsTypeId="urn:microsoft.com/office/officeart/2005/8/quickstyle/simple5" qsCatId="simple" csTypeId="urn:microsoft.com/office/officeart/2005/8/colors/accent1_1" csCatId="accent1" phldr="1"/>
      <dgm:spPr/>
    </dgm:pt>
    <dgm:pt modelId="{7E3BBE00-FE3F-4C7E-9CD4-D2135CDBD679}">
      <dgm:prSet phldrT="[文字]" custT="1"/>
      <dgm:spPr/>
      <dgm:t>
        <a:bodyPr/>
        <a:lstStyle/>
        <a:p>
          <a:r>
            <a:rPr lang="zh-TW" altLang="en-US" sz="1200" b="1">
              <a:latin typeface="+mn-ea"/>
              <a:ea typeface="+mn-ea"/>
            </a:rPr>
            <a:t>明確現象</a:t>
          </a:r>
          <a:endParaRPr lang="zh-TW" altLang="en-US" sz="1200" b="1" dirty="0">
            <a:latin typeface="+mn-ea"/>
            <a:ea typeface="+mn-ea"/>
          </a:endParaRPr>
        </a:p>
      </dgm:t>
    </dgm:pt>
    <dgm:pt modelId="{94D88C3F-1597-4682-A1AE-20ED58404DA4}" type="parTrans" cxnId="{4913581D-13DA-41D3-B113-910A234705EA}">
      <dgm:prSet/>
      <dgm:spPr/>
      <dgm:t>
        <a:bodyPr/>
        <a:lstStyle/>
        <a:p>
          <a:endParaRPr lang="zh-TW" altLang="en-US" sz="1200" b="1">
            <a:solidFill>
              <a:schemeClr val="tx1"/>
            </a:solidFill>
            <a:latin typeface="+mn-ea"/>
            <a:ea typeface="+mn-ea"/>
          </a:endParaRPr>
        </a:p>
      </dgm:t>
    </dgm:pt>
    <dgm:pt modelId="{7B69F020-DA0C-4D1B-8937-792F9FFE7427}" type="sibTrans" cxnId="{4913581D-13DA-41D3-B113-910A234705EA}">
      <dgm:prSet/>
      <dgm:spPr/>
      <dgm:t>
        <a:bodyPr/>
        <a:lstStyle/>
        <a:p>
          <a:endParaRPr lang="zh-TW" altLang="en-US" sz="1200" b="1">
            <a:solidFill>
              <a:schemeClr val="tx1"/>
            </a:solidFill>
            <a:latin typeface="+mn-ea"/>
            <a:ea typeface="+mn-ea"/>
          </a:endParaRPr>
        </a:p>
      </dgm:t>
    </dgm:pt>
    <dgm:pt modelId="{A071B8AD-6941-4D2B-9796-C2ADB3688D52}">
      <dgm:prSet phldrT="[文字]" custT="1"/>
      <dgm:spPr/>
      <dgm:t>
        <a:bodyPr/>
        <a:lstStyle/>
        <a:p>
          <a:r>
            <a:rPr lang="zh-TW" altLang="en-US" sz="1200" b="1" dirty="0"/>
            <a:t>物理機制</a:t>
          </a:r>
          <a:endParaRPr lang="en-US" altLang="zh-TW" sz="1200" b="1" dirty="0"/>
        </a:p>
        <a:p>
          <a:r>
            <a:rPr lang="zh-TW" altLang="en-US" sz="1200" b="1" dirty="0"/>
            <a:t>解析</a:t>
          </a:r>
          <a:endParaRPr lang="zh-TW" altLang="en-US" sz="1200" b="1" dirty="0">
            <a:latin typeface="+mn-ea"/>
            <a:ea typeface="+mn-ea"/>
          </a:endParaRPr>
        </a:p>
      </dgm:t>
    </dgm:pt>
    <dgm:pt modelId="{052F37CB-9549-483B-9723-972FB94148E9}" type="parTrans" cxnId="{FF89C8B3-991A-430C-B757-43634D75B3B7}">
      <dgm:prSet/>
      <dgm:spPr/>
      <dgm:t>
        <a:bodyPr/>
        <a:lstStyle/>
        <a:p>
          <a:endParaRPr lang="zh-TW" altLang="en-US" sz="1200" b="1">
            <a:solidFill>
              <a:schemeClr val="tx1"/>
            </a:solidFill>
            <a:latin typeface="+mn-ea"/>
            <a:ea typeface="+mn-ea"/>
          </a:endParaRPr>
        </a:p>
      </dgm:t>
    </dgm:pt>
    <dgm:pt modelId="{38A794A3-7D03-4477-AA43-5799DEC0A532}" type="sibTrans" cxnId="{FF89C8B3-991A-430C-B757-43634D75B3B7}">
      <dgm:prSet/>
      <dgm:spPr/>
      <dgm:t>
        <a:bodyPr/>
        <a:lstStyle/>
        <a:p>
          <a:endParaRPr lang="zh-TW" altLang="en-US" sz="1200" b="1">
            <a:solidFill>
              <a:schemeClr val="tx1"/>
            </a:solidFill>
            <a:latin typeface="+mn-ea"/>
            <a:ea typeface="+mn-ea"/>
          </a:endParaRPr>
        </a:p>
      </dgm:t>
    </dgm:pt>
    <dgm:pt modelId="{B59C3366-857E-4CC8-8794-FCA5DFC55E98}">
      <dgm:prSet phldrT="[文字]" custT="1"/>
      <dgm:spPr/>
      <dgm:t>
        <a:bodyPr/>
        <a:lstStyle/>
        <a:p>
          <a:r>
            <a:rPr lang="zh-TW" altLang="en-US" sz="1200" b="1" dirty="0"/>
            <a:t>成立條件</a:t>
          </a:r>
          <a:endParaRPr lang="zh-TW" altLang="en-US" sz="1200" b="1" dirty="0">
            <a:latin typeface="+mn-ea"/>
            <a:ea typeface="+mn-ea"/>
          </a:endParaRPr>
        </a:p>
      </dgm:t>
    </dgm:pt>
    <dgm:pt modelId="{1A058914-8995-4B6E-9A93-727B61B66B77}" type="parTrans" cxnId="{A42EE007-7026-4225-93D4-44942B876C01}">
      <dgm:prSet/>
      <dgm:spPr/>
      <dgm:t>
        <a:bodyPr/>
        <a:lstStyle/>
        <a:p>
          <a:endParaRPr lang="zh-TW" altLang="en-US" sz="1200" b="1">
            <a:solidFill>
              <a:schemeClr val="tx1"/>
            </a:solidFill>
            <a:latin typeface="+mn-ea"/>
            <a:ea typeface="+mn-ea"/>
          </a:endParaRPr>
        </a:p>
      </dgm:t>
    </dgm:pt>
    <dgm:pt modelId="{FAFDC720-4B52-4CE0-8259-37C02449701E}" type="sibTrans" cxnId="{A42EE007-7026-4225-93D4-44942B876C01}">
      <dgm:prSet/>
      <dgm:spPr/>
      <dgm:t>
        <a:bodyPr/>
        <a:lstStyle/>
        <a:p>
          <a:endParaRPr lang="zh-TW" altLang="en-US" sz="1200" b="1">
            <a:solidFill>
              <a:schemeClr val="tx1"/>
            </a:solidFill>
            <a:latin typeface="+mn-ea"/>
            <a:ea typeface="+mn-ea"/>
          </a:endParaRPr>
        </a:p>
      </dgm:t>
    </dgm:pt>
    <dgm:pt modelId="{5778E3DD-31AB-46E0-A011-01F605CBAD30}">
      <dgm:prSet phldrT="[文字]" custT="1"/>
      <dgm:spPr/>
      <dgm:t>
        <a:bodyPr/>
        <a:lstStyle/>
        <a:p>
          <a:r>
            <a:rPr lang="zh-TW" altLang="en-US" sz="1200" b="1" dirty="0"/>
            <a:t>與</a:t>
          </a:r>
          <a:r>
            <a:rPr lang="en-US" altLang="zh-TW" sz="1200" b="1" dirty="0"/>
            <a:t>4M</a:t>
          </a:r>
          <a:r>
            <a:rPr lang="zh-TW" altLang="en-US" sz="1200" b="1" dirty="0"/>
            <a:t>的關聯</a:t>
          </a:r>
          <a:endParaRPr lang="en-US" altLang="zh-TW" sz="1200" b="1" dirty="0"/>
        </a:p>
        <a:p>
          <a:r>
            <a:rPr lang="en-US" altLang="zh-TW" sz="1200" b="1" dirty="0"/>
            <a:t>(</a:t>
          </a:r>
          <a:r>
            <a:rPr lang="zh-TW" altLang="en-US" sz="1200" b="1" dirty="0"/>
            <a:t>人機料法環</a:t>
          </a:r>
          <a:r>
            <a:rPr lang="en-US" altLang="zh-TW" sz="1200" b="1" dirty="0"/>
            <a:t>)</a:t>
          </a:r>
          <a:endParaRPr lang="zh-TW" altLang="en-US" sz="1200" b="1" dirty="0">
            <a:latin typeface="+mn-ea"/>
            <a:ea typeface="+mn-ea"/>
          </a:endParaRPr>
        </a:p>
      </dgm:t>
    </dgm:pt>
    <dgm:pt modelId="{CA03A24C-5B8B-491A-9B5E-5C090570F8F2}" type="parTrans" cxnId="{44D189EC-FF06-4802-92C4-12F99023D65A}">
      <dgm:prSet/>
      <dgm:spPr/>
      <dgm:t>
        <a:bodyPr/>
        <a:lstStyle/>
        <a:p>
          <a:endParaRPr lang="zh-TW" altLang="en-US" sz="1200" b="1">
            <a:solidFill>
              <a:schemeClr val="tx1"/>
            </a:solidFill>
            <a:latin typeface="+mn-ea"/>
            <a:ea typeface="+mn-ea"/>
          </a:endParaRPr>
        </a:p>
      </dgm:t>
    </dgm:pt>
    <dgm:pt modelId="{5F21EB2A-3E25-4145-93FF-E771F1BF223C}" type="sibTrans" cxnId="{44D189EC-FF06-4802-92C4-12F99023D65A}">
      <dgm:prSet/>
      <dgm:spPr/>
      <dgm:t>
        <a:bodyPr/>
        <a:lstStyle/>
        <a:p>
          <a:endParaRPr lang="zh-TW" altLang="en-US" sz="1200" b="1">
            <a:solidFill>
              <a:schemeClr val="tx1"/>
            </a:solidFill>
            <a:latin typeface="+mn-ea"/>
            <a:ea typeface="+mn-ea"/>
          </a:endParaRPr>
        </a:p>
      </dgm:t>
    </dgm:pt>
    <dgm:pt modelId="{7298A0BD-BEB9-4228-A83F-4B988F8B649F}">
      <dgm:prSet phldrT="[文字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zh-TW" altLang="en-US" sz="1200" b="1" dirty="0"/>
            <a:t>調查方法</a:t>
          </a:r>
          <a:endParaRPr lang="en-US" altLang="zh-TW" sz="1200" b="1" dirty="0"/>
        </a:p>
        <a:p>
          <a:r>
            <a:rPr lang="zh-TW" altLang="en-US" sz="1200" b="1" dirty="0"/>
            <a:t>檢討</a:t>
          </a:r>
          <a:endParaRPr lang="zh-TW" altLang="en-US" sz="1200" b="1" dirty="0">
            <a:latin typeface="+mn-ea"/>
            <a:ea typeface="+mn-ea"/>
          </a:endParaRPr>
        </a:p>
      </dgm:t>
    </dgm:pt>
    <dgm:pt modelId="{CEA47871-C2C6-4CB2-850E-77C991930544}" type="parTrans" cxnId="{00BDA51A-3488-49CF-B461-562C01ECC834}">
      <dgm:prSet/>
      <dgm:spPr/>
      <dgm:t>
        <a:bodyPr/>
        <a:lstStyle/>
        <a:p>
          <a:endParaRPr lang="zh-TW" altLang="en-US" sz="1200" b="1">
            <a:solidFill>
              <a:schemeClr val="tx1"/>
            </a:solidFill>
            <a:latin typeface="+mn-ea"/>
            <a:ea typeface="+mn-ea"/>
          </a:endParaRPr>
        </a:p>
      </dgm:t>
    </dgm:pt>
    <dgm:pt modelId="{3FE52622-D0E4-4158-8344-C61B48208737}" type="sibTrans" cxnId="{00BDA51A-3488-49CF-B461-562C01ECC834}">
      <dgm:prSet/>
      <dgm:spPr/>
      <dgm:t>
        <a:bodyPr/>
        <a:lstStyle/>
        <a:p>
          <a:endParaRPr lang="zh-TW" altLang="en-US" sz="1200" b="1">
            <a:solidFill>
              <a:schemeClr val="tx1"/>
            </a:solidFill>
            <a:latin typeface="+mn-ea"/>
            <a:ea typeface="+mn-ea"/>
          </a:endParaRPr>
        </a:p>
      </dgm:t>
    </dgm:pt>
    <dgm:pt modelId="{DD229292-01B6-458E-B38F-34FD1F654E0E}">
      <dgm:prSet phldrT="[文字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zh-TW" altLang="en-US" sz="1200" b="1"/>
            <a:t>原因</a:t>
          </a:r>
          <a:endParaRPr lang="zh-TW" altLang="en-US" sz="1200" b="1" dirty="0">
            <a:latin typeface="+mn-ea"/>
            <a:ea typeface="+mn-ea"/>
          </a:endParaRPr>
        </a:p>
      </dgm:t>
    </dgm:pt>
    <dgm:pt modelId="{457C02A7-9075-4789-9132-F24EECB8220C}" type="parTrans" cxnId="{B28D53C8-AAF6-4AD5-A942-D9FB7E0BB337}">
      <dgm:prSet/>
      <dgm:spPr/>
      <dgm:t>
        <a:bodyPr/>
        <a:lstStyle/>
        <a:p>
          <a:endParaRPr lang="zh-TW" altLang="en-US" sz="1200" b="1">
            <a:solidFill>
              <a:schemeClr val="tx1"/>
            </a:solidFill>
            <a:latin typeface="+mn-ea"/>
            <a:ea typeface="+mn-ea"/>
          </a:endParaRPr>
        </a:p>
      </dgm:t>
    </dgm:pt>
    <dgm:pt modelId="{463521C9-25E1-4B7D-B77C-5C2F2D1868E6}" type="sibTrans" cxnId="{B28D53C8-AAF6-4AD5-A942-D9FB7E0BB337}">
      <dgm:prSet/>
      <dgm:spPr/>
      <dgm:t>
        <a:bodyPr/>
        <a:lstStyle/>
        <a:p>
          <a:endParaRPr lang="zh-TW" altLang="en-US" sz="1200" b="1">
            <a:solidFill>
              <a:schemeClr val="tx1"/>
            </a:solidFill>
            <a:latin typeface="+mn-ea"/>
            <a:ea typeface="+mn-ea"/>
          </a:endParaRPr>
        </a:p>
      </dgm:t>
    </dgm:pt>
    <dgm:pt modelId="{0E338BF7-DFC1-4DE8-86DA-82B4B618FFEA}" type="pres">
      <dgm:prSet presAssocID="{C3E2E7E2-AA11-4CBD-AC6F-56F89747AAE2}" presName="CompostProcess" presStyleCnt="0">
        <dgm:presLayoutVars>
          <dgm:dir/>
          <dgm:resizeHandles val="exact"/>
        </dgm:presLayoutVars>
      </dgm:prSet>
      <dgm:spPr/>
    </dgm:pt>
    <dgm:pt modelId="{EE9F6E07-D61B-43F8-8C0E-57E2F7274D86}" type="pres">
      <dgm:prSet presAssocID="{C3E2E7E2-AA11-4CBD-AC6F-56F89747AAE2}" presName="arrow" presStyleLbl="bgShp" presStyleIdx="0" presStyleCnt="1"/>
      <dgm:spPr/>
    </dgm:pt>
    <dgm:pt modelId="{365E5D10-F5E9-4BEA-97FD-7CD67FFF1AB5}" type="pres">
      <dgm:prSet presAssocID="{C3E2E7E2-AA11-4CBD-AC6F-56F89747AAE2}" presName="linearProcess" presStyleCnt="0"/>
      <dgm:spPr/>
    </dgm:pt>
    <dgm:pt modelId="{C2616F60-AD9A-4D78-9448-395B86FFEDE3}" type="pres">
      <dgm:prSet presAssocID="{7E3BBE00-FE3F-4C7E-9CD4-D2135CDBD679}" presName="textNode" presStyleLbl="node1" presStyleIdx="0" presStyleCnt="6" custScaleY="146410">
        <dgm:presLayoutVars>
          <dgm:bulletEnabled val="1"/>
        </dgm:presLayoutVars>
      </dgm:prSet>
      <dgm:spPr/>
    </dgm:pt>
    <dgm:pt modelId="{66205994-CD80-409F-BEBF-C0F84F49D6AC}" type="pres">
      <dgm:prSet presAssocID="{7B69F020-DA0C-4D1B-8937-792F9FFE7427}" presName="sibTrans" presStyleCnt="0"/>
      <dgm:spPr/>
    </dgm:pt>
    <dgm:pt modelId="{8839268D-4F64-4DDA-A938-824275056DE9}" type="pres">
      <dgm:prSet presAssocID="{A071B8AD-6941-4D2B-9796-C2ADB3688D52}" presName="textNode" presStyleLbl="node1" presStyleIdx="1" presStyleCnt="6" custScaleY="146410">
        <dgm:presLayoutVars>
          <dgm:bulletEnabled val="1"/>
        </dgm:presLayoutVars>
      </dgm:prSet>
      <dgm:spPr/>
    </dgm:pt>
    <dgm:pt modelId="{58BD9306-4988-4A69-BF26-43D2113BB488}" type="pres">
      <dgm:prSet presAssocID="{38A794A3-7D03-4477-AA43-5799DEC0A532}" presName="sibTrans" presStyleCnt="0"/>
      <dgm:spPr/>
    </dgm:pt>
    <dgm:pt modelId="{5EE24D8A-08C6-437C-9453-A099EF489596}" type="pres">
      <dgm:prSet presAssocID="{B59C3366-857E-4CC8-8794-FCA5DFC55E98}" presName="textNode" presStyleLbl="node1" presStyleIdx="2" presStyleCnt="6" custScaleY="146410">
        <dgm:presLayoutVars>
          <dgm:bulletEnabled val="1"/>
        </dgm:presLayoutVars>
      </dgm:prSet>
      <dgm:spPr/>
    </dgm:pt>
    <dgm:pt modelId="{A1295A0E-E2B3-47B7-A922-360D0D71432A}" type="pres">
      <dgm:prSet presAssocID="{FAFDC720-4B52-4CE0-8259-37C02449701E}" presName="sibTrans" presStyleCnt="0"/>
      <dgm:spPr/>
    </dgm:pt>
    <dgm:pt modelId="{E1232900-7F6B-433E-80A0-B0C1036F3E5B}" type="pres">
      <dgm:prSet presAssocID="{5778E3DD-31AB-46E0-A011-01F605CBAD30}" presName="textNode" presStyleLbl="node1" presStyleIdx="3" presStyleCnt="6" custScaleY="146410">
        <dgm:presLayoutVars>
          <dgm:bulletEnabled val="1"/>
        </dgm:presLayoutVars>
      </dgm:prSet>
      <dgm:spPr/>
    </dgm:pt>
    <dgm:pt modelId="{261F9F2B-D029-4EAB-96EC-3DAA1DD652B6}" type="pres">
      <dgm:prSet presAssocID="{5F21EB2A-3E25-4145-93FF-E771F1BF223C}" presName="sibTrans" presStyleCnt="0"/>
      <dgm:spPr/>
    </dgm:pt>
    <dgm:pt modelId="{0D2C5C2F-AF24-43D3-9D78-BF4EA109419F}" type="pres">
      <dgm:prSet presAssocID="{7298A0BD-BEB9-4228-A83F-4B988F8B649F}" presName="textNode" presStyleLbl="node1" presStyleIdx="4" presStyleCnt="6" custScaleY="146410">
        <dgm:presLayoutVars>
          <dgm:bulletEnabled val="1"/>
        </dgm:presLayoutVars>
      </dgm:prSet>
      <dgm:spPr/>
    </dgm:pt>
    <dgm:pt modelId="{9E931B90-4AB3-488E-8B55-08081F172AA7}" type="pres">
      <dgm:prSet presAssocID="{3FE52622-D0E4-4158-8344-C61B48208737}" presName="sibTrans" presStyleCnt="0"/>
      <dgm:spPr/>
    </dgm:pt>
    <dgm:pt modelId="{3D37328D-9619-4A50-9AE2-973A50EE5B2C}" type="pres">
      <dgm:prSet presAssocID="{DD229292-01B6-458E-B38F-34FD1F654E0E}" presName="textNode" presStyleLbl="node1" presStyleIdx="5" presStyleCnt="6" custScaleY="146410">
        <dgm:presLayoutVars>
          <dgm:bulletEnabled val="1"/>
        </dgm:presLayoutVars>
      </dgm:prSet>
      <dgm:spPr/>
    </dgm:pt>
  </dgm:ptLst>
  <dgm:cxnLst>
    <dgm:cxn modelId="{A42EE007-7026-4225-93D4-44942B876C01}" srcId="{C3E2E7E2-AA11-4CBD-AC6F-56F89747AAE2}" destId="{B59C3366-857E-4CC8-8794-FCA5DFC55E98}" srcOrd="2" destOrd="0" parTransId="{1A058914-8995-4B6E-9A93-727B61B66B77}" sibTransId="{FAFDC720-4B52-4CE0-8259-37C02449701E}"/>
    <dgm:cxn modelId="{00BDA51A-3488-49CF-B461-562C01ECC834}" srcId="{C3E2E7E2-AA11-4CBD-AC6F-56F89747AAE2}" destId="{7298A0BD-BEB9-4228-A83F-4B988F8B649F}" srcOrd="4" destOrd="0" parTransId="{CEA47871-C2C6-4CB2-850E-77C991930544}" sibTransId="{3FE52622-D0E4-4158-8344-C61B48208737}"/>
    <dgm:cxn modelId="{4913581D-13DA-41D3-B113-910A234705EA}" srcId="{C3E2E7E2-AA11-4CBD-AC6F-56F89747AAE2}" destId="{7E3BBE00-FE3F-4C7E-9CD4-D2135CDBD679}" srcOrd="0" destOrd="0" parTransId="{94D88C3F-1597-4682-A1AE-20ED58404DA4}" sibTransId="{7B69F020-DA0C-4D1B-8937-792F9FFE7427}"/>
    <dgm:cxn modelId="{234DC82A-FDE3-470B-9AA4-614502F27F79}" type="presOf" srcId="{B59C3366-857E-4CC8-8794-FCA5DFC55E98}" destId="{5EE24D8A-08C6-437C-9453-A099EF489596}" srcOrd="0" destOrd="0" presId="urn:microsoft.com/office/officeart/2005/8/layout/hProcess9"/>
    <dgm:cxn modelId="{6E78F133-711D-415F-93B6-689ADAC1A197}" type="presOf" srcId="{7E3BBE00-FE3F-4C7E-9CD4-D2135CDBD679}" destId="{C2616F60-AD9A-4D78-9448-395B86FFEDE3}" srcOrd="0" destOrd="0" presId="urn:microsoft.com/office/officeart/2005/8/layout/hProcess9"/>
    <dgm:cxn modelId="{40EC4B8A-D642-4106-84E3-FA931CB0FF9C}" type="presOf" srcId="{C3E2E7E2-AA11-4CBD-AC6F-56F89747AAE2}" destId="{0E338BF7-DFC1-4DE8-86DA-82B4B618FFEA}" srcOrd="0" destOrd="0" presId="urn:microsoft.com/office/officeart/2005/8/layout/hProcess9"/>
    <dgm:cxn modelId="{AE939698-5911-4FCE-A389-2F02701A7064}" type="presOf" srcId="{5778E3DD-31AB-46E0-A011-01F605CBAD30}" destId="{E1232900-7F6B-433E-80A0-B0C1036F3E5B}" srcOrd="0" destOrd="0" presId="urn:microsoft.com/office/officeart/2005/8/layout/hProcess9"/>
    <dgm:cxn modelId="{73BAF3A1-BC3F-45B2-81C4-1120B7E0A03F}" type="presOf" srcId="{A071B8AD-6941-4D2B-9796-C2ADB3688D52}" destId="{8839268D-4F64-4DDA-A938-824275056DE9}" srcOrd="0" destOrd="0" presId="urn:microsoft.com/office/officeart/2005/8/layout/hProcess9"/>
    <dgm:cxn modelId="{FF89C8B3-991A-430C-B757-43634D75B3B7}" srcId="{C3E2E7E2-AA11-4CBD-AC6F-56F89747AAE2}" destId="{A071B8AD-6941-4D2B-9796-C2ADB3688D52}" srcOrd="1" destOrd="0" parTransId="{052F37CB-9549-483B-9723-972FB94148E9}" sibTransId="{38A794A3-7D03-4477-AA43-5799DEC0A532}"/>
    <dgm:cxn modelId="{B28D53C8-AAF6-4AD5-A942-D9FB7E0BB337}" srcId="{C3E2E7E2-AA11-4CBD-AC6F-56F89747AAE2}" destId="{DD229292-01B6-458E-B38F-34FD1F654E0E}" srcOrd="5" destOrd="0" parTransId="{457C02A7-9075-4789-9132-F24EECB8220C}" sibTransId="{463521C9-25E1-4B7D-B77C-5C2F2D1868E6}"/>
    <dgm:cxn modelId="{826087E1-391A-4CF7-8D46-38326DC58E9E}" type="presOf" srcId="{DD229292-01B6-458E-B38F-34FD1F654E0E}" destId="{3D37328D-9619-4A50-9AE2-973A50EE5B2C}" srcOrd="0" destOrd="0" presId="urn:microsoft.com/office/officeart/2005/8/layout/hProcess9"/>
    <dgm:cxn modelId="{44D189EC-FF06-4802-92C4-12F99023D65A}" srcId="{C3E2E7E2-AA11-4CBD-AC6F-56F89747AAE2}" destId="{5778E3DD-31AB-46E0-A011-01F605CBAD30}" srcOrd="3" destOrd="0" parTransId="{CA03A24C-5B8B-491A-9B5E-5C090570F8F2}" sibTransId="{5F21EB2A-3E25-4145-93FF-E771F1BF223C}"/>
    <dgm:cxn modelId="{597715F9-72C6-45CB-950C-7392C46D4A57}" type="presOf" srcId="{7298A0BD-BEB9-4228-A83F-4B988F8B649F}" destId="{0D2C5C2F-AF24-43D3-9D78-BF4EA109419F}" srcOrd="0" destOrd="0" presId="urn:microsoft.com/office/officeart/2005/8/layout/hProcess9"/>
    <dgm:cxn modelId="{BAEA93F2-0A5C-4384-A1C2-B5FCAD3F81E0}" type="presParOf" srcId="{0E338BF7-DFC1-4DE8-86DA-82B4B618FFEA}" destId="{EE9F6E07-D61B-43F8-8C0E-57E2F7274D86}" srcOrd="0" destOrd="0" presId="urn:microsoft.com/office/officeart/2005/8/layout/hProcess9"/>
    <dgm:cxn modelId="{3D50AA3B-C5DB-4FC2-B19B-A7063B4CD5B7}" type="presParOf" srcId="{0E338BF7-DFC1-4DE8-86DA-82B4B618FFEA}" destId="{365E5D10-F5E9-4BEA-97FD-7CD67FFF1AB5}" srcOrd="1" destOrd="0" presId="urn:microsoft.com/office/officeart/2005/8/layout/hProcess9"/>
    <dgm:cxn modelId="{989F7EF6-2540-4814-A34A-C84A5D5D7D66}" type="presParOf" srcId="{365E5D10-F5E9-4BEA-97FD-7CD67FFF1AB5}" destId="{C2616F60-AD9A-4D78-9448-395B86FFEDE3}" srcOrd="0" destOrd="0" presId="urn:microsoft.com/office/officeart/2005/8/layout/hProcess9"/>
    <dgm:cxn modelId="{5E742917-C108-4BC6-8F5D-3D63341729FA}" type="presParOf" srcId="{365E5D10-F5E9-4BEA-97FD-7CD67FFF1AB5}" destId="{66205994-CD80-409F-BEBF-C0F84F49D6AC}" srcOrd="1" destOrd="0" presId="urn:microsoft.com/office/officeart/2005/8/layout/hProcess9"/>
    <dgm:cxn modelId="{285411C2-39D8-4573-9108-E9173029A553}" type="presParOf" srcId="{365E5D10-F5E9-4BEA-97FD-7CD67FFF1AB5}" destId="{8839268D-4F64-4DDA-A938-824275056DE9}" srcOrd="2" destOrd="0" presId="urn:microsoft.com/office/officeart/2005/8/layout/hProcess9"/>
    <dgm:cxn modelId="{2B5A0DA0-6E80-45E6-9E14-04685740928F}" type="presParOf" srcId="{365E5D10-F5E9-4BEA-97FD-7CD67FFF1AB5}" destId="{58BD9306-4988-4A69-BF26-43D2113BB488}" srcOrd="3" destOrd="0" presId="urn:microsoft.com/office/officeart/2005/8/layout/hProcess9"/>
    <dgm:cxn modelId="{1B97AF19-9523-4AAB-8708-A54CB4464C05}" type="presParOf" srcId="{365E5D10-F5E9-4BEA-97FD-7CD67FFF1AB5}" destId="{5EE24D8A-08C6-437C-9453-A099EF489596}" srcOrd="4" destOrd="0" presId="urn:microsoft.com/office/officeart/2005/8/layout/hProcess9"/>
    <dgm:cxn modelId="{2A55C273-3337-4B10-9C4D-965329369A6A}" type="presParOf" srcId="{365E5D10-F5E9-4BEA-97FD-7CD67FFF1AB5}" destId="{A1295A0E-E2B3-47B7-A922-360D0D71432A}" srcOrd="5" destOrd="0" presId="urn:microsoft.com/office/officeart/2005/8/layout/hProcess9"/>
    <dgm:cxn modelId="{71E044BD-16AA-42A2-B4BF-26FDE6CC5C8E}" type="presParOf" srcId="{365E5D10-F5E9-4BEA-97FD-7CD67FFF1AB5}" destId="{E1232900-7F6B-433E-80A0-B0C1036F3E5B}" srcOrd="6" destOrd="0" presId="urn:microsoft.com/office/officeart/2005/8/layout/hProcess9"/>
    <dgm:cxn modelId="{624E6E73-AACE-484F-BD6E-0B5F6A88E80C}" type="presParOf" srcId="{365E5D10-F5E9-4BEA-97FD-7CD67FFF1AB5}" destId="{261F9F2B-D029-4EAB-96EC-3DAA1DD652B6}" srcOrd="7" destOrd="0" presId="urn:microsoft.com/office/officeart/2005/8/layout/hProcess9"/>
    <dgm:cxn modelId="{2570534C-D192-41E0-8098-88361384296D}" type="presParOf" srcId="{365E5D10-F5E9-4BEA-97FD-7CD67FFF1AB5}" destId="{0D2C5C2F-AF24-43D3-9D78-BF4EA109419F}" srcOrd="8" destOrd="0" presId="urn:microsoft.com/office/officeart/2005/8/layout/hProcess9"/>
    <dgm:cxn modelId="{29B18322-DA23-4258-A79D-7A60326856B4}" type="presParOf" srcId="{365E5D10-F5E9-4BEA-97FD-7CD67FFF1AB5}" destId="{9E931B90-4AB3-488E-8B55-08081F172AA7}" srcOrd="9" destOrd="0" presId="urn:microsoft.com/office/officeart/2005/8/layout/hProcess9"/>
    <dgm:cxn modelId="{7F3FDCD1-5331-4768-AC0D-ED96B9F067BF}" type="presParOf" srcId="{365E5D10-F5E9-4BEA-97FD-7CD67FFF1AB5}" destId="{3D37328D-9619-4A50-9AE2-973A50EE5B2C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F6E07-D61B-43F8-8C0E-57E2F7274D86}">
      <dsp:nvSpPr>
        <dsp:cNvPr id="0" name=""/>
        <dsp:cNvSpPr/>
      </dsp:nvSpPr>
      <dsp:spPr>
        <a:xfrm>
          <a:off x="517284" y="0"/>
          <a:ext cx="5862562" cy="97420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616F60-AD9A-4D78-9448-395B86FFEDE3}">
      <dsp:nvSpPr>
        <dsp:cNvPr id="0" name=""/>
        <dsp:cNvSpPr/>
      </dsp:nvSpPr>
      <dsp:spPr>
        <a:xfrm>
          <a:off x="84" y="201835"/>
          <a:ext cx="1009311" cy="57053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1" kern="1200">
              <a:latin typeface="+mn-ea"/>
              <a:ea typeface="+mn-ea"/>
            </a:rPr>
            <a:t>明確現象</a:t>
          </a:r>
          <a:endParaRPr lang="zh-TW" altLang="en-US" sz="1200" b="1" kern="1200" dirty="0">
            <a:latin typeface="+mn-ea"/>
            <a:ea typeface="+mn-ea"/>
          </a:endParaRPr>
        </a:p>
      </dsp:txBody>
      <dsp:txXfrm>
        <a:off x="27935" y="229686"/>
        <a:ext cx="953609" cy="514830"/>
      </dsp:txXfrm>
    </dsp:sp>
    <dsp:sp modelId="{8839268D-4F64-4DDA-A938-824275056DE9}">
      <dsp:nvSpPr>
        <dsp:cNvPr id="0" name=""/>
        <dsp:cNvSpPr/>
      </dsp:nvSpPr>
      <dsp:spPr>
        <a:xfrm>
          <a:off x="1177614" y="201835"/>
          <a:ext cx="1009311" cy="57053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1" kern="1200" dirty="0"/>
            <a:t>物理機制</a:t>
          </a:r>
          <a:endParaRPr lang="en-US" altLang="zh-TW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1" kern="1200" dirty="0"/>
            <a:t>解析</a:t>
          </a:r>
          <a:endParaRPr lang="zh-TW" altLang="en-US" sz="1200" b="1" kern="1200" dirty="0">
            <a:latin typeface="+mn-ea"/>
            <a:ea typeface="+mn-ea"/>
          </a:endParaRPr>
        </a:p>
      </dsp:txBody>
      <dsp:txXfrm>
        <a:off x="1205465" y="229686"/>
        <a:ext cx="953609" cy="514830"/>
      </dsp:txXfrm>
    </dsp:sp>
    <dsp:sp modelId="{5EE24D8A-08C6-437C-9453-A099EF489596}">
      <dsp:nvSpPr>
        <dsp:cNvPr id="0" name=""/>
        <dsp:cNvSpPr/>
      </dsp:nvSpPr>
      <dsp:spPr>
        <a:xfrm>
          <a:off x="2355144" y="201835"/>
          <a:ext cx="1009311" cy="57053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1" kern="1200" dirty="0"/>
            <a:t>成立條件</a:t>
          </a:r>
          <a:endParaRPr lang="zh-TW" altLang="en-US" sz="1200" b="1" kern="1200" dirty="0">
            <a:latin typeface="+mn-ea"/>
            <a:ea typeface="+mn-ea"/>
          </a:endParaRPr>
        </a:p>
      </dsp:txBody>
      <dsp:txXfrm>
        <a:off x="2382995" y="229686"/>
        <a:ext cx="953609" cy="514830"/>
      </dsp:txXfrm>
    </dsp:sp>
    <dsp:sp modelId="{E1232900-7F6B-433E-80A0-B0C1036F3E5B}">
      <dsp:nvSpPr>
        <dsp:cNvPr id="0" name=""/>
        <dsp:cNvSpPr/>
      </dsp:nvSpPr>
      <dsp:spPr>
        <a:xfrm>
          <a:off x="3532675" y="201835"/>
          <a:ext cx="1009311" cy="57053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1" kern="1200" dirty="0"/>
            <a:t>與</a:t>
          </a:r>
          <a:r>
            <a:rPr lang="en-US" altLang="zh-TW" sz="1200" b="1" kern="1200" dirty="0"/>
            <a:t>4M</a:t>
          </a:r>
          <a:r>
            <a:rPr lang="zh-TW" altLang="en-US" sz="1200" b="1" kern="1200" dirty="0"/>
            <a:t>的關聯</a:t>
          </a:r>
          <a:endParaRPr lang="en-US" altLang="zh-TW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200" b="1" kern="1200" dirty="0"/>
            <a:t>(</a:t>
          </a:r>
          <a:r>
            <a:rPr lang="zh-TW" altLang="en-US" sz="1200" b="1" kern="1200" dirty="0"/>
            <a:t>人機料法環</a:t>
          </a:r>
          <a:r>
            <a:rPr lang="en-US" altLang="zh-TW" sz="1200" b="1" kern="1200" dirty="0"/>
            <a:t>)</a:t>
          </a:r>
          <a:endParaRPr lang="zh-TW" altLang="en-US" sz="1200" b="1" kern="1200" dirty="0">
            <a:latin typeface="+mn-ea"/>
            <a:ea typeface="+mn-ea"/>
          </a:endParaRPr>
        </a:p>
      </dsp:txBody>
      <dsp:txXfrm>
        <a:off x="3560526" y="229686"/>
        <a:ext cx="953609" cy="514830"/>
      </dsp:txXfrm>
    </dsp:sp>
    <dsp:sp modelId="{0D2C5C2F-AF24-43D3-9D78-BF4EA109419F}">
      <dsp:nvSpPr>
        <dsp:cNvPr id="0" name=""/>
        <dsp:cNvSpPr/>
      </dsp:nvSpPr>
      <dsp:spPr>
        <a:xfrm>
          <a:off x="4710205" y="201835"/>
          <a:ext cx="1009311" cy="57053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1" kern="1200" dirty="0"/>
            <a:t>調查方法</a:t>
          </a:r>
          <a:endParaRPr lang="en-US" altLang="zh-TW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1" kern="1200" dirty="0"/>
            <a:t>檢討</a:t>
          </a:r>
          <a:endParaRPr lang="zh-TW" altLang="en-US" sz="1200" b="1" kern="1200" dirty="0">
            <a:latin typeface="+mn-ea"/>
            <a:ea typeface="+mn-ea"/>
          </a:endParaRPr>
        </a:p>
      </dsp:txBody>
      <dsp:txXfrm>
        <a:off x="4738056" y="229686"/>
        <a:ext cx="953609" cy="514830"/>
      </dsp:txXfrm>
    </dsp:sp>
    <dsp:sp modelId="{3D37328D-9619-4A50-9AE2-973A50EE5B2C}">
      <dsp:nvSpPr>
        <dsp:cNvPr id="0" name=""/>
        <dsp:cNvSpPr/>
      </dsp:nvSpPr>
      <dsp:spPr>
        <a:xfrm>
          <a:off x="5887736" y="201835"/>
          <a:ext cx="1009311" cy="57053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1" kern="1200"/>
            <a:t>原因</a:t>
          </a:r>
          <a:endParaRPr lang="zh-TW" altLang="en-US" sz="1200" b="1" kern="1200" dirty="0">
            <a:latin typeface="+mn-ea"/>
            <a:ea typeface="+mn-ea"/>
          </a:endParaRPr>
        </a:p>
      </dsp:txBody>
      <dsp:txXfrm>
        <a:off x="5915587" y="229686"/>
        <a:ext cx="953609" cy="5148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F6E07-D61B-43F8-8C0E-57E2F7274D86}">
      <dsp:nvSpPr>
        <dsp:cNvPr id="0" name=""/>
        <dsp:cNvSpPr/>
      </dsp:nvSpPr>
      <dsp:spPr>
        <a:xfrm>
          <a:off x="517284" y="0"/>
          <a:ext cx="5862562" cy="97420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616F60-AD9A-4D78-9448-395B86FFEDE3}">
      <dsp:nvSpPr>
        <dsp:cNvPr id="0" name=""/>
        <dsp:cNvSpPr/>
      </dsp:nvSpPr>
      <dsp:spPr>
        <a:xfrm>
          <a:off x="84" y="201835"/>
          <a:ext cx="1009311" cy="57053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1" kern="1200">
              <a:latin typeface="+mn-ea"/>
              <a:ea typeface="+mn-ea"/>
            </a:rPr>
            <a:t>明確現象</a:t>
          </a:r>
          <a:endParaRPr lang="zh-TW" altLang="en-US" sz="1200" b="1" kern="1200" dirty="0">
            <a:latin typeface="+mn-ea"/>
            <a:ea typeface="+mn-ea"/>
          </a:endParaRPr>
        </a:p>
      </dsp:txBody>
      <dsp:txXfrm>
        <a:off x="27935" y="229686"/>
        <a:ext cx="953609" cy="514830"/>
      </dsp:txXfrm>
    </dsp:sp>
    <dsp:sp modelId="{8839268D-4F64-4DDA-A938-824275056DE9}">
      <dsp:nvSpPr>
        <dsp:cNvPr id="0" name=""/>
        <dsp:cNvSpPr/>
      </dsp:nvSpPr>
      <dsp:spPr>
        <a:xfrm>
          <a:off x="1177614" y="201835"/>
          <a:ext cx="1009311" cy="57053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1" kern="1200" dirty="0"/>
            <a:t>物理機制</a:t>
          </a:r>
          <a:endParaRPr lang="en-US" altLang="zh-TW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1" kern="1200" dirty="0"/>
            <a:t>解析</a:t>
          </a:r>
          <a:endParaRPr lang="zh-TW" altLang="en-US" sz="1200" b="1" kern="1200" dirty="0">
            <a:latin typeface="+mn-ea"/>
            <a:ea typeface="+mn-ea"/>
          </a:endParaRPr>
        </a:p>
      </dsp:txBody>
      <dsp:txXfrm>
        <a:off x="1205465" y="229686"/>
        <a:ext cx="953609" cy="514830"/>
      </dsp:txXfrm>
    </dsp:sp>
    <dsp:sp modelId="{5EE24D8A-08C6-437C-9453-A099EF489596}">
      <dsp:nvSpPr>
        <dsp:cNvPr id="0" name=""/>
        <dsp:cNvSpPr/>
      </dsp:nvSpPr>
      <dsp:spPr>
        <a:xfrm>
          <a:off x="2355144" y="201835"/>
          <a:ext cx="1009311" cy="57053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1" kern="1200" dirty="0"/>
            <a:t>成立條件</a:t>
          </a:r>
          <a:endParaRPr lang="zh-TW" altLang="en-US" sz="1200" b="1" kern="1200" dirty="0">
            <a:latin typeface="+mn-ea"/>
            <a:ea typeface="+mn-ea"/>
          </a:endParaRPr>
        </a:p>
      </dsp:txBody>
      <dsp:txXfrm>
        <a:off x="2382995" y="229686"/>
        <a:ext cx="953609" cy="514830"/>
      </dsp:txXfrm>
    </dsp:sp>
    <dsp:sp modelId="{E1232900-7F6B-433E-80A0-B0C1036F3E5B}">
      <dsp:nvSpPr>
        <dsp:cNvPr id="0" name=""/>
        <dsp:cNvSpPr/>
      </dsp:nvSpPr>
      <dsp:spPr>
        <a:xfrm>
          <a:off x="3532675" y="201835"/>
          <a:ext cx="1009311" cy="57053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1" kern="1200" dirty="0"/>
            <a:t>與</a:t>
          </a:r>
          <a:r>
            <a:rPr lang="en-US" altLang="zh-TW" sz="1200" b="1" kern="1200" dirty="0"/>
            <a:t>4M</a:t>
          </a:r>
          <a:r>
            <a:rPr lang="zh-TW" altLang="en-US" sz="1200" b="1" kern="1200" dirty="0"/>
            <a:t>的關聯</a:t>
          </a:r>
          <a:endParaRPr lang="en-US" altLang="zh-TW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200" b="1" kern="1200" dirty="0"/>
            <a:t>(</a:t>
          </a:r>
          <a:r>
            <a:rPr lang="zh-TW" altLang="en-US" sz="1200" b="1" kern="1200" dirty="0"/>
            <a:t>人機料法環</a:t>
          </a:r>
          <a:r>
            <a:rPr lang="en-US" altLang="zh-TW" sz="1200" b="1" kern="1200" dirty="0"/>
            <a:t>)</a:t>
          </a:r>
          <a:endParaRPr lang="zh-TW" altLang="en-US" sz="1200" b="1" kern="1200" dirty="0">
            <a:latin typeface="+mn-ea"/>
            <a:ea typeface="+mn-ea"/>
          </a:endParaRPr>
        </a:p>
      </dsp:txBody>
      <dsp:txXfrm>
        <a:off x="3560526" y="229686"/>
        <a:ext cx="953609" cy="514830"/>
      </dsp:txXfrm>
    </dsp:sp>
    <dsp:sp modelId="{0D2C5C2F-AF24-43D3-9D78-BF4EA109419F}">
      <dsp:nvSpPr>
        <dsp:cNvPr id="0" name=""/>
        <dsp:cNvSpPr/>
      </dsp:nvSpPr>
      <dsp:spPr>
        <a:xfrm>
          <a:off x="4710205" y="201835"/>
          <a:ext cx="1009311" cy="57053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1" kern="1200" dirty="0"/>
            <a:t>調查方法</a:t>
          </a:r>
          <a:endParaRPr lang="en-US" altLang="zh-TW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1" kern="1200" dirty="0"/>
            <a:t>檢討</a:t>
          </a:r>
          <a:endParaRPr lang="zh-TW" altLang="en-US" sz="1200" b="1" kern="1200" dirty="0">
            <a:latin typeface="+mn-ea"/>
            <a:ea typeface="+mn-ea"/>
          </a:endParaRPr>
        </a:p>
      </dsp:txBody>
      <dsp:txXfrm>
        <a:off x="4738056" y="229686"/>
        <a:ext cx="953609" cy="514830"/>
      </dsp:txXfrm>
    </dsp:sp>
    <dsp:sp modelId="{3D37328D-9619-4A50-9AE2-973A50EE5B2C}">
      <dsp:nvSpPr>
        <dsp:cNvPr id="0" name=""/>
        <dsp:cNvSpPr/>
      </dsp:nvSpPr>
      <dsp:spPr>
        <a:xfrm>
          <a:off x="5887736" y="201835"/>
          <a:ext cx="1009311" cy="57053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1" kern="1200"/>
            <a:t>原因</a:t>
          </a:r>
          <a:endParaRPr lang="zh-TW" altLang="en-US" sz="1200" b="1" kern="1200" dirty="0">
            <a:latin typeface="+mn-ea"/>
            <a:ea typeface="+mn-ea"/>
          </a:endParaRPr>
        </a:p>
      </dsp:txBody>
      <dsp:txXfrm>
        <a:off x="5915587" y="229686"/>
        <a:ext cx="953609" cy="5148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F6E07-D61B-43F8-8C0E-57E2F7274D86}">
      <dsp:nvSpPr>
        <dsp:cNvPr id="0" name=""/>
        <dsp:cNvSpPr/>
      </dsp:nvSpPr>
      <dsp:spPr>
        <a:xfrm>
          <a:off x="517284" y="0"/>
          <a:ext cx="5862562" cy="97420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616F60-AD9A-4D78-9448-395B86FFEDE3}">
      <dsp:nvSpPr>
        <dsp:cNvPr id="0" name=""/>
        <dsp:cNvSpPr/>
      </dsp:nvSpPr>
      <dsp:spPr>
        <a:xfrm>
          <a:off x="84" y="201835"/>
          <a:ext cx="1009311" cy="57053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1" kern="1200">
              <a:latin typeface="+mn-ea"/>
              <a:ea typeface="+mn-ea"/>
            </a:rPr>
            <a:t>明確現象</a:t>
          </a:r>
          <a:endParaRPr lang="zh-TW" altLang="en-US" sz="1200" b="1" kern="1200" dirty="0">
            <a:latin typeface="+mn-ea"/>
            <a:ea typeface="+mn-ea"/>
          </a:endParaRPr>
        </a:p>
      </dsp:txBody>
      <dsp:txXfrm>
        <a:off x="27935" y="229686"/>
        <a:ext cx="953609" cy="514830"/>
      </dsp:txXfrm>
    </dsp:sp>
    <dsp:sp modelId="{8839268D-4F64-4DDA-A938-824275056DE9}">
      <dsp:nvSpPr>
        <dsp:cNvPr id="0" name=""/>
        <dsp:cNvSpPr/>
      </dsp:nvSpPr>
      <dsp:spPr>
        <a:xfrm>
          <a:off x="1177614" y="201835"/>
          <a:ext cx="1009311" cy="57053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1" kern="1200" dirty="0"/>
            <a:t>物理機制</a:t>
          </a:r>
          <a:endParaRPr lang="en-US" altLang="zh-TW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1" kern="1200" dirty="0"/>
            <a:t>解析</a:t>
          </a:r>
          <a:endParaRPr lang="zh-TW" altLang="en-US" sz="1200" b="1" kern="1200" dirty="0">
            <a:latin typeface="+mn-ea"/>
            <a:ea typeface="+mn-ea"/>
          </a:endParaRPr>
        </a:p>
      </dsp:txBody>
      <dsp:txXfrm>
        <a:off x="1205465" y="229686"/>
        <a:ext cx="953609" cy="514830"/>
      </dsp:txXfrm>
    </dsp:sp>
    <dsp:sp modelId="{5EE24D8A-08C6-437C-9453-A099EF489596}">
      <dsp:nvSpPr>
        <dsp:cNvPr id="0" name=""/>
        <dsp:cNvSpPr/>
      </dsp:nvSpPr>
      <dsp:spPr>
        <a:xfrm>
          <a:off x="2355144" y="201835"/>
          <a:ext cx="1009311" cy="57053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1" kern="1200" dirty="0"/>
            <a:t>成立條件</a:t>
          </a:r>
          <a:endParaRPr lang="zh-TW" altLang="en-US" sz="1200" b="1" kern="1200" dirty="0">
            <a:latin typeface="+mn-ea"/>
            <a:ea typeface="+mn-ea"/>
          </a:endParaRPr>
        </a:p>
      </dsp:txBody>
      <dsp:txXfrm>
        <a:off x="2382995" y="229686"/>
        <a:ext cx="953609" cy="514830"/>
      </dsp:txXfrm>
    </dsp:sp>
    <dsp:sp modelId="{E1232900-7F6B-433E-80A0-B0C1036F3E5B}">
      <dsp:nvSpPr>
        <dsp:cNvPr id="0" name=""/>
        <dsp:cNvSpPr/>
      </dsp:nvSpPr>
      <dsp:spPr>
        <a:xfrm>
          <a:off x="3532675" y="201835"/>
          <a:ext cx="1009311" cy="57053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1" kern="1200" dirty="0"/>
            <a:t>與</a:t>
          </a:r>
          <a:r>
            <a:rPr lang="en-US" altLang="zh-TW" sz="1200" b="1" kern="1200" dirty="0"/>
            <a:t>4M</a:t>
          </a:r>
          <a:r>
            <a:rPr lang="zh-TW" altLang="en-US" sz="1200" b="1" kern="1200" dirty="0"/>
            <a:t>的關聯</a:t>
          </a:r>
          <a:endParaRPr lang="en-US" altLang="zh-TW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200" b="1" kern="1200" dirty="0"/>
            <a:t>(</a:t>
          </a:r>
          <a:r>
            <a:rPr lang="zh-TW" altLang="en-US" sz="1200" b="1" kern="1200" dirty="0"/>
            <a:t>人機料法環</a:t>
          </a:r>
          <a:r>
            <a:rPr lang="en-US" altLang="zh-TW" sz="1200" b="1" kern="1200" dirty="0"/>
            <a:t>)</a:t>
          </a:r>
          <a:endParaRPr lang="zh-TW" altLang="en-US" sz="1200" b="1" kern="1200" dirty="0">
            <a:latin typeface="+mn-ea"/>
            <a:ea typeface="+mn-ea"/>
          </a:endParaRPr>
        </a:p>
      </dsp:txBody>
      <dsp:txXfrm>
        <a:off x="3560526" y="229686"/>
        <a:ext cx="953609" cy="514830"/>
      </dsp:txXfrm>
    </dsp:sp>
    <dsp:sp modelId="{0D2C5C2F-AF24-43D3-9D78-BF4EA109419F}">
      <dsp:nvSpPr>
        <dsp:cNvPr id="0" name=""/>
        <dsp:cNvSpPr/>
      </dsp:nvSpPr>
      <dsp:spPr>
        <a:xfrm>
          <a:off x="4710205" y="201835"/>
          <a:ext cx="1009311" cy="57053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1" kern="1200" dirty="0"/>
            <a:t>調查方法</a:t>
          </a:r>
          <a:endParaRPr lang="en-US" altLang="zh-TW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1" kern="1200" dirty="0"/>
            <a:t>檢討</a:t>
          </a:r>
          <a:endParaRPr lang="zh-TW" altLang="en-US" sz="1200" b="1" kern="1200" dirty="0">
            <a:latin typeface="+mn-ea"/>
            <a:ea typeface="+mn-ea"/>
          </a:endParaRPr>
        </a:p>
      </dsp:txBody>
      <dsp:txXfrm>
        <a:off x="4738056" y="229686"/>
        <a:ext cx="953609" cy="514830"/>
      </dsp:txXfrm>
    </dsp:sp>
    <dsp:sp modelId="{3D37328D-9619-4A50-9AE2-973A50EE5B2C}">
      <dsp:nvSpPr>
        <dsp:cNvPr id="0" name=""/>
        <dsp:cNvSpPr/>
      </dsp:nvSpPr>
      <dsp:spPr>
        <a:xfrm>
          <a:off x="5887736" y="201835"/>
          <a:ext cx="1009311" cy="57053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1" kern="1200"/>
            <a:t>原因</a:t>
          </a:r>
          <a:endParaRPr lang="zh-TW" altLang="en-US" sz="1200" b="1" kern="1200" dirty="0">
            <a:latin typeface="+mn-ea"/>
            <a:ea typeface="+mn-ea"/>
          </a:endParaRPr>
        </a:p>
      </dsp:txBody>
      <dsp:txXfrm>
        <a:off x="5915587" y="229686"/>
        <a:ext cx="953609" cy="514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3CFA2-722A-40CF-92FA-21213639DE8D}" type="datetimeFigureOut">
              <a:rPr lang="zh-TW" altLang="en-US" smtClean="0"/>
              <a:t>2026/1/28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0A24D-E0EF-4331-B0D2-23D17B6F16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0573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>
            <a:extLst>
              <a:ext uri="{FF2B5EF4-FFF2-40B4-BE49-F238E27FC236}">
                <a16:creationId xmlns:a16="http://schemas.microsoft.com/office/drawing/2014/main" id="{B34EBF68-65D3-7B2E-56A1-BAA43D3C2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備忘稿版面配置區 2">
            <a:extLst>
              <a:ext uri="{FF2B5EF4-FFF2-40B4-BE49-F238E27FC236}">
                <a16:creationId xmlns:a16="http://schemas.microsoft.com/office/drawing/2014/main" id="{251F9D25-F2E8-9750-CF4D-9163765CE0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220" name="投影片編號版面配置區 3">
            <a:extLst>
              <a:ext uri="{FF2B5EF4-FFF2-40B4-BE49-F238E27FC236}">
                <a16:creationId xmlns:a16="http://schemas.microsoft.com/office/drawing/2014/main" id="{3730AE73-E573-30E1-9BCB-B8622A743F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53EB269-566D-45CA-878E-EA286CB3B05C}" type="slidenum">
              <a:rPr kumimoji="0" lang="zh-TW" altLang="en-US">
                <a:latin typeface="Calibri" panose="020F0502020204030204" pitchFamily="34" charset="0"/>
              </a:rPr>
              <a:pPr/>
              <a:t>4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463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>
            <a:extLst>
              <a:ext uri="{FF2B5EF4-FFF2-40B4-BE49-F238E27FC236}">
                <a16:creationId xmlns:a16="http://schemas.microsoft.com/office/drawing/2014/main" id="{B34EBF68-65D3-7B2E-56A1-BAA43D3C2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備忘稿版面配置區 2">
            <a:extLst>
              <a:ext uri="{FF2B5EF4-FFF2-40B4-BE49-F238E27FC236}">
                <a16:creationId xmlns:a16="http://schemas.microsoft.com/office/drawing/2014/main" id="{251F9D25-F2E8-9750-CF4D-9163765CE0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220" name="投影片編號版面配置區 3">
            <a:extLst>
              <a:ext uri="{FF2B5EF4-FFF2-40B4-BE49-F238E27FC236}">
                <a16:creationId xmlns:a16="http://schemas.microsoft.com/office/drawing/2014/main" id="{3730AE73-E573-30E1-9BCB-B8622A743F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53EB269-566D-45CA-878E-EA286CB3B05C}" type="slidenum">
              <a:rPr kumimoji="0" lang="zh-TW" altLang="en-US">
                <a:latin typeface="Calibri" panose="020F0502020204030204" pitchFamily="34" charset="0"/>
              </a:rPr>
              <a:pPr/>
              <a:t>14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024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4E56A-4F64-AEE1-1499-0640DA690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>
            <a:extLst>
              <a:ext uri="{FF2B5EF4-FFF2-40B4-BE49-F238E27FC236}">
                <a16:creationId xmlns:a16="http://schemas.microsoft.com/office/drawing/2014/main" id="{5D6061EE-0829-52B6-E8FC-5F86EFB90D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備忘稿版面配置區 2">
            <a:extLst>
              <a:ext uri="{FF2B5EF4-FFF2-40B4-BE49-F238E27FC236}">
                <a16:creationId xmlns:a16="http://schemas.microsoft.com/office/drawing/2014/main" id="{9F8CA27B-414D-5594-2974-B3193F2FB0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220" name="投影片編號版面配置區 3">
            <a:extLst>
              <a:ext uri="{FF2B5EF4-FFF2-40B4-BE49-F238E27FC236}">
                <a16:creationId xmlns:a16="http://schemas.microsoft.com/office/drawing/2014/main" id="{77093A2B-D83A-83DE-F6D1-D05E1692C2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53EB269-566D-45CA-878E-EA286CB3B05C}" type="slidenum">
              <a:rPr kumimoji="0" lang="zh-TW" altLang="en-US">
                <a:latin typeface="Calibri" panose="020F0502020204030204" pitchFamily="34" charset="0"/>
              </a:rPr>
              <a:pPr/>
              <a:t>15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940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>
            <a:extLst>
              <a:ext uri="{FF2B5EF4-FFF2-40B4-BE49-F238E27FC236}">
                <a16:creationId xmlns:a16="http://schemas.microsoft.com/office/drawing/2014/main" id="{B34EBF68-65D3-7B2E-56A1-BAA43D3C2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備忘稿版面配置區 2">
            <a:extLst>
              <a:ext uri="{FF2B5EF4-FFF2-40B4-BE49-F238E27FC236}">
                <a16:creationId xmlns:a16="http://schemas.microsoft.com/office/drawing/2014/main" id="{251F9D25-F2E8-9750-CF4D-9163765CE0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220" name="投影片編號版面配置區 3">
            <a:extLst>
              <a:ext uri="{FF2B5EF4-FFF2-40B4-BE49-F238E27FC236}">
                <a16:creationId xmlns:a16="http://schemas.microsoft.com/office/drawing/2014/main" id="{3730AE73-E573-30E1-9BCB-B8622A743F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53EB269-566D-45CA-878E-EA286CB3B05C}" type="slidenum">
              <a:rPr kumimoji="0" lang="zh-TW" altLang="en-US">
                <a:latin typeface="Calibri" panose="020F0502020204030204" pitchFamily="34" charset="0"/>
              </a:rPr>
              <a:pPr/>
              <a:t>16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449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>
            <a:extLst>
              <a:ext uri="{FF2B5EF4-FFF2-40B4-BE49-F238E27FC236}">
                <a16:creationId xmlns:a16="http://schemas.microsoft.com/office/drawing/2014/main" id="{B34EBF68-65D3-7B2E-56A1-BAA43D3C2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備忘稿版面配置區 2">
            <a:extLst>
              <a:ext uri="{FF2B5EF4-FFF2-40B4-BE49-F238E27FC236}">
                <a16:creationId xmlns:a16="http://schemas.microsoft.com/office/drawing/2014/main" id="{251F9D25-F2E8-9750-CF4D-9163765CE0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220" name="投影片編號版面配置區 3">
            <a:extLst>
              <a:ext uri="{FF2B5EF4-FFF2-40B4-BE49-F238E27FC236}">
                <a16:creationId xmlns:a16="http://schemas.microsoft.com/office/drawing/2014/main" id="{3730AE73-E573-30E1-9BCB-B8622A743F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53EB269-566D-45CA-878E-EA286CB3B05C}" type="slidenum">
              <a:rPr kumimoji="0" lang="zh-TW" altLang="en-US">
                <a:latin typeface="Calibri" panose="020F0502020204030204" pitchFamily="34" charset="0"/>
              </a:rPr>
              <a:pPr/>
              <a:t>17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386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>
            <a:extLst>
              <a:ext uri="{FF2B5EF4-FFF2-40B4-BE49-F238E27FC236}">
                <a16:creationId xmlns:a16="http://schemas.microsoft.com/office/drawing/2014/main" id="{B34EBF68-65D3-7B2E-56A1-BAA43D3C2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備忘稿版面配置區 2">
            <a:extLst>
              <a:ext uri="{FF2B5EF4-FFF2-40B4-BE49-F238E27FC236}">
                <a16:creationId xmlns:a16="http://schemas.microsoft.com/office/drawing/2014/main" id="{251F9D25-F2E8-9750-CF4D-9163765CE0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220" name="投影片編號版面配置區 3">
            <a:extLst>
              <a:ext uri="{FF2B5EF4-FFF2-40B4-BE49-F238E27FC236}">
                <a16:creationId xmlns:a16="http://schemas.microsoft.com/office/drawing/2014/main" id="{3730AE73-E573-30E1-9BCB-B8622A743F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53EB269-566D-45CA-878E-EA286CB3B05C}" type="slidenum">
              <a:rPr kumimoji="0" lang="zh-TW" altLang="en-US">
                <a:latin typeface="Calibri" panose="020F0502020204030204" pitchFamily="34" charset="0"/>
              </a:rPr>
              <a:pPr/>
              <a:t>18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5463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>
            <a:extLst>
              <a:ext uri="{FF2B5EF4-FFF2-40B4-BE49-F238E27FC236}">
                <a16:creationId xmlns:a16="http://schemas.microsoft.com/office/drawing/2014/main" id="{B34EBF68-65D3-7B2E-56A1-BAA43D3C2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備忘稿版面配置區 2">
            <a:extLst>
              <a:ext uri="{FF2B5EF4-FFF2-40B4-BE49-F238E27FC236}">
                <a16:creationId xmlns:a16="http://schemas.microsoft.com/office/drawing/2014/main" id="{251F9D25-F2E8-9750-CF4D-9163765CE0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220" name="投影片編號版面配置區 3">
            <a:extLst>
              <a:ext uri="{FF2B5EF4-FFF2-40B4-BE49-F238E27FC236}">
                <a16:creationId xmlns:a16="http://schemas.microsoft.com/office/drawing/2014/main" id="{3730AE73-E573-30E1-9BCB-B8622A743F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53EB269-566D-45CA-878E-EA286CB3B05C}" type="slidenum">
              <a:rPr kumimoji="0" lang="zh-TW" altLang="en-US">
                <a:latin typeface="Calibri" panose="020F0502020204030204" pitchFamily="34" charset="0"/>
              </a:rPr>
              <a:pPr/>
              <a:t>19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562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>
            <a:extLst>
              <a:ext uri="{FF2B5EF4-FFF2-40B4-BE49-F238E27FC236}">
                <a16:creationId xmlns:a16="http://schemas.microsoft.com/office/drawing/2014/main" id="{B34EBF68-65D3-7B2E-56A1-BAA43D3C2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備忘稿版面配置區 2">
            <a:extLst>
              <a:ext uri="{FF2B5EF4-FFF2-40B4-BE49-F238E27FC236}">
                <a16:creationId xmlns:a16="http://schemas.microsoft.com/office/drawing/2014/main" id="{251F9D25-F2E8-9750-CF4D-9163765CE0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220" name="投影片編號版面配置區 3">
            <a:extLst>
              <a:ext uri="{FF2B5EF4-FFF2-40B4-BE49-F238E27FC236}">
                <a16:creationId xmlns:a16="http://schemas.microsoft.com/office/drawing/2014/main" id="{3730AE73-E573-30E1-9BCB-B8622A743F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53EB269-566D-45CA-878E-EA286CB3B05C}" type="slidenum">
              <a:rPr kumimoji="0" lang="zh-TW" altLang="en-US">
                <a:latin typeface="Calibri" panose="020F0502020204030204" pitchFamily="34" charset="0"/>
              </a:rPr>
              <a:pPr/>
              <a:t>20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3996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>
            <a:extLst>
              <a:ext uri="{FF2B5EF4-FFF2-40B4-BE49-F238E27FC236}">
                <a16:creationId xmlns:a16="http://schemas.microsoft.com/office/drawing/2014/main" id="{B34EBF68-65D3-7B2E-56A1-BAA43D3C2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備忘稿版面配置區 2">
            <a:extLst>
              <a:ext uri="{FF2B5EF4-FFF2-40B4-BE49-F238E27FC236}">
                <a16:creationId xmlns:a16="http://schemas.microsoft.com/office/drawing/2014/main" id="{251F9D25-F2E8-9750-CF4D-9163765CE0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220" name="投影片編號版面配置區 3">
            <a:extLst>
              <a:ext uri="{FF2B5EF4-FFF2-40B4-BE49-F238E27FC236}">
                <a16:creationId xmlns:a16="http://schemas.microsoft.com/office/drawing/2014/main" id="{3730AE73-E573-30E1-9BCB-B8622A743F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53EB269-566D-45CA-878E-EA286CB3B05C}" type="slidenum">
              <a:rPr kumimoji="0" lang="zh-TW" altLang="en-US">
                <a:latin typeface="Calibri" panose="020F0502020204030204" pitchFamily="34" charset="0"/>
              </a:rPr>
              <a:pPr/>
              <a:t>21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8678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87817-C115-8BD6-01B2-017ED0D7F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>
            <a:extLst>
              <a:ext uri="{FF2B5EF4-FFF2-40B4-BE49-F238E27FC236}">
                <a16:creationId xmlns:a16="http://schemas.microsoft.com/office/drawing/2014/main" id="{0C6EEAA6-717E-DE1D-ADF4-1F1BB1195E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備忘稿版面配置區 2">
            <a:extLst>
              <a:ext uri="{FF2B5EF4-FFF2-40B4-BE49-F238E27FC236}">
                <a16:creationId xmlns:a16="http://schemas.microsoft.com/office/drawing/2014/main" id="{AF2DED2A-ECB0-5943-8F31-2428B35CC0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220" name="投影片編號版面配置區 3">
            <a:extLst>
              <a:ext uri="{FF2B5EF4-FFF2-40B4-BE49-F238E27FC236}">
                <a16:creationId xmlns:a16="http://schemas.microsoft.com/office/drawing/2014/main" id="{DBE9676E-9288-5572-297F-5569DD330A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53EB269-566D-45CA-878E-EA286CB3B05C}" type="slidenum">
              <a:rPr kumimoji="0" lang="zh-TW" altLang="en-US">
                <a:latin typeface="Calibri" panose="020F0502020204030204" pitchFamily="34" charset="0"/>
              </a:rPr>
              <a:pPr/>
              <a:t>22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3314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>
            <a:extLst>
              <a:ext uri="{FF2B5EF4-FFF2-40B4-BE49-F238E27FC236}">
                <a16:creationId xmlns:a16="http://schemas.microsoft.com/office/drawing/2014/main" id="{B34EBF68-65D3-7B2E-56A1-BAA43D3C2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備忘稿版面配置區 2">
            <a:extLst>
              <a:ext uri="{FF2B5EF4-FFF2-40B4-BE49-F238E27FC236}">
                <a16:creationId xmlns:a16="http://schemas.microsoft.com/office/drawing/2014/main" id="{251F9D25-F2E8-9750-CF4D-9163765CE0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220" name="投影片編號版面配置區 3">
            <a:extLst>
              <a:ext uri="{FF2B5EF4-FFF2-40B4-BE49-F238E27FC236}">
                <a16:creationId xmlns:a16="http://schemas.microsoft.com/office/drawing/2014/main" id="{3730AE73-E573-30E1-9BCB-B8622A743F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53EB269-566D-45CA-878E-EA286CB3B05C}" type="slidenum">
              <a:rPr kumimoji="0" lang="zh-TW" altLang="en-US">
                <a:latin typeface="Calibri" panose="020F0502020204030204" pitchFamily="34" charset="0"/>
              </a:rPr>
              <a:pPr/>
              <a:t>23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253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>
            <a:extLst>
              <a:ext uri="{FF2B5EF4-FFF2-40B4-BE49-F238E27FC236}">
                <a16:creationId xmlns:a16="http://schemas.microsoft.com/office/drawing/2014/main" id="{B34EBF68-65D3-7B2E-56A1-BAA43D3C2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備忘稿版面配置區 2">
            <a:extLst>
              <a:ext uri="{FF2B5EF4-FFF2-40B4-BE49-F238E27FC236}">
                <a16:creationId xmlns:a16="http://schemas.microsoft.com/office/drawing/2014/main" id="{251F9D25-F2E8-9750-CF4D-9163765CE0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220" name="投影片編號版面配置區 3">
            <a:extLst>
              <a:ext uri="{FF2B5EF4-FFF2-40B4-BE49-F238E27FC236}">
                <a16:creationId xmlns:a16="http://schemas.microsoft.com/office/drawing/2014/main" id="{3730AE73-E573-30E1-9BCB-B8622A743F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53EB269-566D-45CA-878E-EA286CB3B05C}" type="slidenum">
              <a:rPr kumimoji="0" lang="zh-TW" altLang="en-US">
                <a:latin typeface="Calibri" panose="020F0502020204030204" pitchFamily="34" charset="0"/>
              </a:rPr>
              <a:pPr/>
              <a:t>5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677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>
            <a:extLst>
              <a:ext uri="{FF2B5EF4-FFF2-40B4-BE49-F238E27FC236}">
                <a16:creationId xmlns:a16="http://schemas.microsoft.com/office/drawing/2014/main" id="{B34EBF68-65D3-7B2E-56A1-BAA43D3C2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備忘稿版面配置區 2">
            <a:extLst>
              <a:ext uri="{FF2B5EF4-FFF2-40B4-BE49-F238E27FC236}">
                <a16:creationId xmlns:a16="http://schemas.microsoft.com/office/drawing/2014/main" id="{251F9D25-F2E8-9750-CF4D-9163765CE0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220" name="投影片編號版面配置區 3">
            <a:extLst>
              <a:ext uri="{FF2B5EF4-FFF2-40B4-BE49-F238E27FC236}">
                <a16:creationId xmlns:a16="http://schemas.microsoft.com/office/drawing/2014/main" id="{3730AE73-E573-30E1-9BCB-B8622A743F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53EB269-566D-45CA-878E-EA286CB3B05C}" type="slidenum">
              <a:rPr kumimoji="0" lang="zh-TW" altLang="en-US">
                <a:latin typeface="Calibri" panose="020F0502020204030204" pitchFamily="34" charset="0"/>
              </a:rPr>
              <a:pPr/>
              <a:t>6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852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>
            <a:extLst>
              <a:ext uri="{FF2B5EF4-FFF2-40B4-BE49-F238E27FC236}">
                <a16:creationId xmlns:a16="http://schemas.microsoft.com/office/drawing/2014/main" id="{B34EBF68-65D3-7B2E-56A1-BAA43D3C2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備忘稿版面配置區 2">
            <a:extLst>
              <a:ext uri="{FF2B5EF4-FFF2-40B4-BE49-F238E27FC236}">
                <a16:creationId xmlns:a16="http://schemas.microsoft.com/office/drawing/2014/main" id="{251F9D25-F2E8-9750-CF4D-9163765CE0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220" name="投影片編號版面配置區 3">
            <a:extLst>
              <a:ext uri="{FF2B5EF4-FFF2-40B4-BE49-F238E27FC236}">
                <a16:creationId xmlns:a16="http://schemas.microsoft.com/office/drawing/2014/main" id="{3730AE73-E573-30E1-9BCB-B8622A743F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53EB269-566D-45CA-878E-EA286CB3B05C}" type="slidenum">
              <a:rPr kumimoji="0" lang="zh-TW" altLang="en-US">
                <a:latin typeface="Calibri" panose="020F0502020204030204" pitchFamily="34" charset="0"/>
              </a:rPr>
              <a:pPr/>
              <a:t>8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664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>
            <a:extLst>
              <a:ext uri="{FF2B5EF4-FFF2-40B4-BE49-F238E27FC236}">
                <a16:creationId xmlns:a16="http://schemas.microsoft.com/office/drawing/2014/main" id="{B34EBF68-65D3-7B2E-56A1-BAA43D3C2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備忘稿版面配置區 2">
            <a:extLst>
              <a:ext uri="{FF2B5EF4-FFF2-40B4-BE49-F238E27FC236}">
                <a16:creationId xmlns:a16="http://schemas.microsoft.com/office/drawing/2014/main" id="{251F9D25-F2E8-9750-CF4D-9163765CE0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220" name="投影片編號版面配置區 3">
            <a:extLst>
              <a:ext uri="{FF2B5EF4-FFF2-40B4-BE49-F238E27FC236}">
                <a16:creationId xmlns:a16="http://schemas.microsoft.com/office/drawing/2014/main" id="{3730AE73-E573-30E1-9BCB-B8622A743F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53EB269-566D-45CA-878E-EA286CB3B05C}" type="slidenum">
              <a:rPr kumimoji="0" lang="zh-TW" altLang="en-US">
                <a:latin typeface="Calibri" panose="020F0502020204030204" pitchFamily="34" charset="0"/>
              </a:rPr>
              <a:pPr/>
              <a:t>9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042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>
            <a:extLst>
              <a:ext uri="{FF2B5EF4-FFF2-40B4-BE49-F238E27FC236}">
                <a16:creationId xmlns:a16="http://schemas.microsoft.com/office/drawing/2014/main" id="{B34EBF68-65D3-7B2E-56A1-BAA43D3C2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備忘稿版面配置區 2">
            <a:extLst>
              <a:ext uri="{FF2B5EF4-FFF2-40B4-BE49-F238E27FC236}">
                <a16:creationId xmlns:a16="http://schemas.microsoft.com/office/drawing/2014/main" id="{251F9D25-F2E8-9750-CF4D-9163765CE0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220" name="投影片編號版面配置區 3">
            <a:extLst>
              <a:ext uri="{FF2B5EF4-FFF2-40B4-BE49-F238E27FC236}">
                <a16:creationId xmlns:a16="http://schemas.microsoft.com/office/drawing/2014/main" id="{3730AE73-E573-30E1-9BCB-B8622A743F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53EB269-566D-45CA-878E-EA286CB3B05C}" type="slidenum">
              <a:rPr kumimoji="0" lang="zh-TW" altLang="en-US">
                <a:latin typeface="Calibri" panose="020F0502020204030204" pitchFamily="34" charset="0"/>
              </a:rPr>
              <a:pPr/>
              <a:t>10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293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>
            <a:extLst>
              <a:ext uri="{FF2B5EF4-FFF2-40B4-BE49-F238E27FC236}">
                <a16:creationId xmlns:a16="http://schemas.microsoft.com/office/drawing/2014/main" id="{B34EBF68-65D3-7B2E-56A1-BAA43D3C2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備忘稿版面配置區 2">
            <a:extLst>
              <a:ext uri="{FF2B5EF4-FFF2-40B4-BE49-F238E27FC236}">
                <a16:creationId xmlns:a16="http://schemas.microsoft.com/office/drawing/2014/main" id="{251F9D25-F2E8-9750-CF4D-9163765CE0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220" name="投影片編號版面配置區 3">
            <a:extLst>
              <a:ext uri="{FF2B5EF4-FFF2-40B4-BE49-F238E27FC236}">
                <a16:creationId xmlns:a16="http://schemas.microsoft.com/office/drawing/2014/main" id="{3730AE73-E573-30E1-9BCB-B8622A743F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53EB269-566D-45CA-878E-EA286CB3B05C}" type="slidenum">
              <a:rPr kumimoji="0" lang="zh-TW" altLang="en-US">
                <a:latin typeface="Calibri" panose="020F0502020204030204" pitchFamily="34" charset="0"/>
              </a:rPr>
              <a:pPr/>
              <a:t>11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566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>
            <a:extLst>
              <a:ext uri="{FF2B5EF4-FFF2-40B4-BE49-F238E27FC236}">
                <a16:creationId xmlns:a16="http://schemas.microsoft.com/office/drawing/2014/main" id="{B34EBF68-65D3-7B2E-56A1-BAA43D3C2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備忘稿版面配置區 2">
            <a:extLst>
              <a:ext uri="{FF2B5EF4-FFF2-40B4-BE49-F238E27FC236}">
                <a16:creationId xmlns:a16="http://schemas.microsoft.com/office/drawing/2014/main" id="{251F9D25-F2E8-9750-CF4D-9163765CE0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220" name="投影片編號版面配置區 3">
            <a:extLst>
              <a:ext uri="{FF2B5EF4-FFF2-40B4-BE49-F238E27FC236}">
                <a16:creationId xmlns:a16="http://schemas.microsoft.com/office/drawing/2014/main" id="{3730AE73-E573-30E1-9BCB-B8622A743F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53EB269-566D-45CA-878E-EA286CB3B05C}" type="slidenum">
              <a:rPr kumimoji="0" lang="zh-TW" altLang="en-US">
                <a:latin typeface="Calibri" panose="020F0502020204030204" pitchFamily="34" charset="0"/>
              </a:rPr>
              <a:pPr/>
              <a:t>12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865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>
            <a:extLst>
              <a:ext uri="{FF2B5EF4-FFF2-40B4-BE49-F238E27FC236}">
                <a16:creationId xmlns:a16="http://schemas.microsoft.com/office/drawing/2014/main" id="{B34EBF68-65D3-7B2E-56A1-BAA43D3C24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備忘稿版面配置區 2">
            <a:extLst>
              <a:ext uri="{FF2B5EF4-FFF2-40B4-BE49-F238E27FC236}">
                <a16:creationId xmlns:a16="http://schemas.microsoft.com/office/drawing/2014/main" id="{251F9D25-F2E8-9750-CF4D-9163765CE0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220" name="投影片編號版面配置區 3">
            <a:extLst>
              <a:ext uri="{FF2B5EF4-FFF2-40B4-BE49-F238E27FC236}">
                <a16:creationId xmlns:a16="http://schemas.microsoft.com/office/drawing/2014/main" id="{3730AE73-E573-30E1-9BCB-B8622A743F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53EB269-566D-45CA-878E-EA286CB3B05C}" type="slidenum">
              <a:rPr kumimoji="0" lang="zh-TW" altLang="en-US">
                <a:latin typeface="Calibri" panose="020F0502020204030204" pitchFamily="34" charset="0"/>
              </a:rPr>
              <a:pPr/>
              <a:t>13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686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內頁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7351" y="551884"/>
            <a:ext cx="10404651" cy="576000"/>
          </a:xfrm>
          <a:prstGeom prst="rect">
            <a:avLst/>
          </a:prstGeom>
        </p:spPr>
        <p:txBody>
          <a:bodyPr/>
          <a:lstStyle>
            <a:lvl1pPr>
              <a:defRPr sz="30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87350" y="1268760"/>
            <a:ext cx="10404652" cy="4752528"/>
          </a:xfrm>
          <a:prstGeom prst="rect">
            <a:avLst/>
          </a:prstGeom>
        </p:spPr>
        <p:txBody>
          <a:bodyPr/>
          <a:lstStyle>
            <a:lvl1pPr marL="171450" indent="-171450" eaLnBrk="1" hangingPunct="0">
              <a:lnSpc>
                <a:spcPct val="100000"/>
              </a:lnSpc>
              <a:spcBef>
                <a:spcPts val="450"/>
              </a:spcBef>
              <a:buClr>
                <a:srgbClr val="009944"/>
              </a:buClr>
              <a:buFont typeface="Wingdings" panose="05000000000000000000" pitchFamily="2" charset="2"/>
              <a:buChar char="l"/>
              <a:defRPr sz="2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</a:defRPr>
            </a:lvl1pPr>
            <a:lvl2pPr marL="685800" indent="-342900" eaLnBrk="1" hangingPunct="0">
              <a:lnSpc>
                <a:spcPct val="100000"/>
              </a:lnSpc>
              <a:spcBef>
                <a:spcPts val="450"/>
              </a:spcBef>
              <a:buClr>
                <a:srgbClr val="009944"/>
              </a:buClr>
              <a:buFont typeface="+mj-lt"/>
              <a:buAutoNum type="arabicPeriod"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</a:defRPr>
            </a:lvl2pPr>
            <a:lvl3pPr marL="1028700" indent="-342900" eaLnBrk="1" hangingPunct="0">
              <a:lnSpc>
                <a:spcPct val="100000"/>
              </a:lnSpc>
              <a:spcBef>
                <a:spcPts val="450"/>
              </a:spcBef>
              <a:buClr>
                <a:srgbClr val="009944"/>
              </a:buClr>
              <a:buFont typeface="+mj-lt"/>
              <a:buAutoNum type="arabicParenR"/>
              <a:defRPr sz="15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</a:defRPr>
            </a:lvl3pPr>
            <a:lvl4pPr marL="1200150" indent="-171450" eaLnBrk="1" hangingPunct="0">
              <a:lnSpc>
                <a:spcPct val="100000"/>
              </a:lnSpc>
              <a:spcBef>
                <a:spcPts val="450"/>
              </a:spcBef>
              <a:buClr>
                <a:srgbClr val="009944"/>
              </a:buClr>
              <a:buFont typeface="Wingdings" panose="05000000000000000000" pitchFamily="2" charset="2"/>
              <a:buChar char="l"/>
              <a:defRPr sz="13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</a:defRPr>
            </a:lvl4pPr>
            <a:lvl5pPr marL="1543050" indent="-171450" eaLnBrk="1" hangingPunct="0">
              <a:lnSpc>
                <a:spcPct val="100000"/>
              </a:lnSpc>
              <a:spcBef>
                <a:spcPts val="450"/>
              </a:spcBef>
              <a:buClr>
                <a:srgbClr val="009944"/>
              </a:buClr>
              <a:buFont typeface="Wingdings" panose="05000000000000000000" pitchFamily="2" charset="2"/>
              <a:buChar char="l"/>
              <a:defRPr sz="13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</p:txBody>
      </p:sp>
    </p:spTree>
    <p:extLst>
      <p:ext uri="{BB962C8B-B14F-4D97-AF65-F5344CB8AC3E}">
        <p14:creationId xmlns:p14="http://schemas.microsoft.com/office/powerpoint/2010/main" val="356563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頁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887353" y="551884"/>
            <a:ext cx="10404649" cy="576000"/>
          </a:xfrm>
          <a:prstGeom prst="rect">
            <a:avLst/>
          </a:prstGeom>
        </p:spPr>
        <p:txBody>
          <a:bodyPr/>
          <a:lstStyle>
            <a:lvl1pPr>
              <a:defRPr sz="30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887349" y="1268760"/>
            <a:ext cx="10404651" cy="4752528"/>
          </a:xfrm>
          <a:prstGeom prst="rect">
            <a:avLst/>
          </a:prstGeom>
        </p:spPr>
        <p:txBody>
          <a:bodyPr/>
          <a:lstStyle>
            <a:lvl1pPr marL="171450" indent="-171450" eaLnBrk="1" hangingPunct="0">
              <a:lnSpc>
                <a:spcPct val="100000"/>
              </a:lnSpc>
              <a:spcBef>
                <a:spcPts val="450"/>
              </a:spcBef>
              <a:buClr>
                <a:srgbClr val="009944"/>
              </a:buClr>
              <a:buFont typeface="Wingdings" panose="05000000000000000000" pitchFamily="2" charset="2"/>
              <a:buChar char="l"/>
              <a:defRPr sz="2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</a:defRPr>
            </a:lvl1pPr>
            <a:lvl2pPr marL="685800" indent="-342900" eaLnBrk="1" hangingPunct="0">
              <a:lnSpc>
                <a:spcPct val="100000"/>
              </a:lnSpc>
              <a:spcBef>
                <a:spcPts val="450"/>
              </a:spcBef>
              <a:buClr>
                <a:srgbClr val="009944"/>
              </a:buClr>
              <a:buFont typeface="+mj-lt"/>
              <a:buAutoNum type="arabicPeriod"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</a:defRPr>
            </a:lvl2pPr>
            <a:lvl3pPr marL="1028700" indent="-342900" eaLnBrk="1" hangingPunct="0">
              <a:lnSpc>
                <a:spcPct val="100000"/>
              </a:lnSpc>
              <a:spcBef>
                <a:spcPts val="450"/>
              </a:spcBef>
              <a:buClr>
                <a:srgbClr val="009944"/>
              </a:buClr>
              <a:buFont typeface="+mj-lt"/>
              <a:buAutoNum type="arabicParenR"/>
              <a:defRPr sz="15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</a:defRPr>
            </a:lvl3pPr>
            <a:lvl4pPr marL="1200150" indent="-171450" eaLnBrk="1" hangingPunct="0">
              <a:lnSpc>
                <a:spcPct val="100000"/>
              </a:lnSpc>
              <a:spcBef>
                <a:spcPts val="450"/>
              </a:spcBef>
              <a:buClr>
                <a:srgbClr val="009944"/>
              </a:buClr>
              <a:buFont typeface="Wingdings" panose="05000000000000000000" pitchFamily="2" charset="2"/>
              <a:buChar char="l"/>
              <a:defRPr sz="13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</a:defRPr>
            </a:lvl4pPr>
            <a:lvl5pPr marL="1543050" indent="-171450" eaLnBrk="1" hangingPunct="0">
              <a:lnSpc>
                <a:spcPct val="100000"/>
              </a:lnSpc>
              <a:spcBef>
                <a:spcPts val="450"/>
              </a:spcBef>
              <a:buClr>
                <a:srgbClr val="009944"/>
              </a:buClr>
              <a:buFont typeface="Wingdings" panose="05000000000000000000" pitchFamily="2" charset="2"/>
              <a:buChar char="l"/>
              <a:defRPr sz="13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</p:txBody>
      </p:sp>
    </p:spTree>
    <p:extLst>
      <p:ext uri="{BB962C8B-B14F-4D97-AF65-F5344CB8AC3E}">
        <p14:creationId xmlns:p14="http://schemas.microsoft.com/office/powerpoint/2010/main" val="434690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插頁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6094800" y="1340768"/>
            <a:ext cx="5473808" cy="936104"/>
          </a:xfrm>
          <a:prstGeom prst="rect">
            <a:avLst/>
          </a:prstGeom>
        </p:spPr>
        <p:txBody>
          <a:bodyPr/>
          <a:lstStyle>
            <a:lvl1pPr algn="l">
              <a:defRPr kumimoji="0" lang="zh-TW" altLang="en-US" sz="3000" b="1" kern="1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2" name="內容版面配置區 2"/>
          <p:cNvSpPr>
            <a:spLocks noGrp="1"/>
          </p:cNvSpPr>
          <p:nvPr>
            <p:ph idx="1"/>
          </p:nvPr>
        </p:nvSpPr>
        <p:spPr>
          <a:xfrm>
            <a:off x="6094800" y="2276872"/>
            <a:ext cx="5473808" cy="3888432"/>
          </a:xfrm>
          <a:prstGeom prst="rect">
            <a:avLst/>
          </a:prstGeom>
        </p:spPr>
        <p:txBody>
          <a:bodyPr/>
          <a:lstStyle>
            <a:lvl1pPr marL="385763" indent="-385763" eaLnBrk="1" hangingPunct="0">
              <a:buClr>
                <a:srgbClr val="009944"/>
              </a:buClr>
              <a:buFont typeface="+mj-lt"/>
              <a:buAutoNum type="arabicPeriod"/>
              <a:defRPr sz="2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</a:defRPr>
            </a:lvl1pPr>
            <a:lvl2pPr marL="685800" indent="-342900" eaLnBrk="1" hangingPunct="0">
              <a:buClr>
                <a:srgbClr val="009944"/>
              </a:buClr>
              <a:buFont typeface="+mj-lt"/>
              <a:buAutoNum type="arabicPeriod"/>
              <a:defRPr sz="2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</a:defRPr>
            </a:lvl2pPr>
            <a:lvl3pPr marL="1028700" indent="-342900" eaLnBrk="1" hangingPunct="0">
              <a:buClr>
                <a:srgbClr val="009944"/>
              </a:buClr>
              <a:buFont typeface="+mj-lt"/>
              <a:buAutoNum type="arabicPeriod"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</a:defRPr>
            </a:lvl3pPr>
            <a:lvl4pPr marL="1285875" indent="-257175" eaLnBrk="1" hangingPunct="0">
              <a:buClr>
                <a:srgbClr val="F2C400"/>
              </a:buClr>
              <a:buFont typeface="Wingdings" panose="05000000000000000000" pitchFamily="2" charset="2"/>
              <a:buChar char="l"/>
              <a:defRPr sz="1350">
                <a:latin typeface="+mj-ea"/>
                <a:ea typeface="+mj-ea"/>
              </a:defRPr>
            </a:lvl4pPr>
            <a:lvl5pPr marL="1628775" indent="-257175" eaLnBrk="1" hangingPunct="0">
              <a:buClr>
                <a:srgbClr val="F2C400"/>
              </a:buClr>
              <a:buFont typeface="Wingdings" panose="05000000000000000000" pitchFamily="2" charset="2"/>
              <a:buChar char="l"/>
              <a:defRPr sz="1350">
                <a:latin typeface="+mj-ea"/>
                <a:ea typeface="+mj-ea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</p:txBody>
      </p:sp>
    </p:spTree>
    <p:extLst>
      <p:ext uri="{BB962C8B-B14F-4D97-AF65-F5344CB8AC3E}">
        <p14:creationId xmlns:p14="http://schemas.microsoft.com/office/powerpoint/2010/main" val="198308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5">
            <a:extLst>
              <a:ext uri="{FF2B5EF4-FFF2-40B4-BE49-F238E27FC236}">
                <a16:creationId xmlns:a16="http://schemas.microsoft.com/office/drawing/2014/main" id="{49871DA4-F799-9373-BEF3-AE01A9B87AD6}"/>
              </a:ext>
            </a:extLst>
          </p:cNvPr>
          <p:cNvSpPr txBox="1">
            <a:spLocks/>
          </p:cNvSpPr>
          <p:nvPr/>
        </p:nvSpPr>
        <p:spPr>
          <a:xfrm>
            <a:off x="10991851" y="6264277"/>
            <a:ext cx="647700" cy="282575"/>
          </a:xfrm>
          <a:prstGeom prst="rect">
            <a:avLst/>
          </a:prstGeom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defRPr/>
            </a:pPr>
            <a:fld id="{61FF3C8B-FE8A-4DA7-87B8-69D0D9D20146}" type="slidenum">
              <a:rPr lang="zh-TW" altLang="en-US" sz="900">
                <a:solidFill>
                  <a:srgbClr val="595959"/>
                </a:solidFill>
                <a:ea typeface="微軟正黑體" panose="020B0604030504040204" pitchFamily="34" charset="-120"/>
              </a:rPr>
              <a:pPr algn="r" eaLnBrk="1" hangingPunct="1">
                <a:defRPr/>
              </a:pPr>
              <a:t>‹#›</a:t>
            </a:fld>
            <a:endParaRPr lang="zh-TW" altLang="en-US" sz="900" dirty="0">
              <a:solidFill>
                <a:srgbClr val="595959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68360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7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>
            <a:extLst>
              <a:ext uri="{FF2B5EF4-FFF2-40B4-BE49-F238E27FC236}">
                <a16:creationId xmlns:a16="http://schemas.microsoft.com/office/drawing/2014/main" id="{1BDD7194-4DA7-2510-7637-A8993A096B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96139" y="1506049"/>
            <a:ext cx="9508352" cy="1512168"/>
          </a:xfrm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1800"/>
              </a:spcAft>
            </a:pPr>
            <a:r>
              <a:rPr lang="en-US" altLang="zh-TW" sz="495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202X TPM</a:t>
            </a:r>
            <a:r>
              <a:rPr lang="zh-TW" altLang="en-US" sz="495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設備改善活動報告</a:t>
            </a:r>
            <a:br>
              <a:rPr lang="en-US" altLang="zh-TW" sz="495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43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題目</a:t>
            </a:r>
            <a:r>
              <a:rPr lang="en-US" altLang="zh-TW" sz="43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endParaRPr sz="4300" spc="375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文字版面配置區 2"/>
          <p:cNvSpPr txBox="1">
            <a:spLocks noChangeArrowheads="1"/>
          </p:cNvSpPr>
          <p:nvPr/>
        </p:nvSpPr>
        <p:spPr bwMode="auto">
          <a:xfrm>
            <a:off x="1896139" y="3640265"/>
            <a:ext cx="5387163" cy="2193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US" altLang="zh-TW" b="1" dirty="0">
                <a:solidFill>
                  <a:srgbClr val="000000"/>
                </a:solidFill>
              </a:rPr>
              <a:t>XX</a:t>
            </a:r>
            <a:r>
              <a:rPr lang="zh-TW" altLang="en-US" b="1" dirty="0">
                <a:solidFill>
                  <a:srgbClr val="000000"/>
                </a:solidFill>
              </a:rPr>
              <a:t>科技股份有限公司</a:t>
            </a:r>
            <a:endParaRPr lang="en-US" altLang="zh-TW" b="1" dirty="0">
              <a:solidFill>
                <a:srgbClr val="000000"/>
              </a:solidFill>
            </a:endParaRPr>
          </a:p>
          <a:p>
            <a:pPr defTabSz="914400">
              <a:defRPr/>
            </a:pPr>
            <a:r>
              <a:rPr lang="zh-TW" altLang="en-US" b="1" dirty="0">
                <a:solidFill>
                  <a:srgbClr val="000000"/>
                </a:solidFill>
              </a:rPr>
              <a:t>簡報</a:t>
            </a:r>
            <a:r>
              <a:rPr lang="zh-TW" altLang="en-US" b="1">
                <a:solidFill>
                  <a:srgbClr val="000000"/>
                </a:solidFill>
              </a:rPr>
              <a:t>人：王啟岳</a:t>
            </a:r>
            <a:endParaRPr lang="en-US" altLang="zh-TW" b="1" dirty="0">
              <a:solidFill>
                <a:srgbClr val="000000"/>
              </a:solidFill>
            </a:endParaRPr>
          </a:p>
          <a:p>
            <a:pPr defTabSz="914400">
              <a:defRPr/>
            </a:pPr>
            <a:r>
              <a:rPr lang="zh-TW" altLang="en-US" b="1" dirty="0">
                <a:solidFill>
                  <a:srgbClr val="000000"/>
                </a:solidFill>
              </a:rPr>
              <a:t>日　期：</a:t>
            </a:r>
            <a:r>
              <a:rPr lang="en-US" altLang="zh-TW" b="1" dirty="0">
                <a:solidFill>
                  <a:srgbClr val="000000"/>
                </a:solidFill>
              </a:rPr>
              <a:t>2026.10.23</a:t>
            </a:r>
          </a:p>
          <a:p>
            <a:pPr defTabSz="914400">
              <a:defRPr/>
            </a:pPr>
            <a:endParaRPr lang="zh-TW" alt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向右箭號 14"/>
          <p:cNvSpPr/>
          <p:nvPr/>
        </p:nvSpPr>
        <p:spPr>
          <a:xfrm rot="5400000">
            <a:off x="6039657" y="3471897"/>
            <a:ext cx="467126" cy="2434856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79AA6CC-E0A4-0BC1-E626-218F199C6C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664" y="19664"/>
            <a:ext cx="7228912" cy="688259"/>
          </a:xfrm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1800"/>
              </a:spcAft>
            </a:pPr>
            <a:r>
              <a:rPr lang="en-US" altLang="zh-TW" sz="3200" spc="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en-US" altLang="zh-TW" sz="3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D2</a:t>
            </a:r>
            <a:r>
              <a:rPr lang="zh-TW" altLang="en-US" sz="3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現況掌握與目標設定</a:t>
            </a:r>
            <a:endParaRPr sz="2400" spc="6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6" name="圖表 5"/>
          <p:cNvGraphicFramePr/>
          <p:nvPr>
            <p:extLst>
              <p:ext uri="{D42A27DB-BD31-4B8C-83A1-F6EECF244321}">
                <p14:modId xmlns:p14="http://schemas.microsoft.com/office/powerpoint/2010/main" val="1762703270"/>
              </p:ext>
            </p:extLst>
          </p:nvPr>
        </p:nvGraphicFramePr>
        <p:xfrm>
          <a:off x="638493" y="1683324"/>
          <a:ext cx="5485871" cy="2690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圖表 13"/>
          <p:cNvGraphicFramePr/>
          <p:nvPr>
            <p:extLst>
              <p:ext uri="{D42A27DB-BD31-4B8C-83A1-F6EECF244321}">
                <p14:modId xmlns:p14="http://schemas.microsoft.com/office/powerpoint/2010/main" val="2271599637"/>
              </p:ext>
            </p:extLst>
          </p:nvPr>
        </p:nvGraphicFramePr>
        <p:xfrm>
          <a:off x="6415371" y="1687046"/>
          <a:ext cx="5441544" cy="2686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5630011" y="4452040"/>
            <a:ext cx="128641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b="1" dirty="0"/>
              <a:t>目標設定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211050" y="1160794"/>
            <a:ext cx="367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b="1" dirty="0"/>
              <a:t>機台數量</a:t>
            </a:r>
            <a:r>
              <a:rPr lang="en-US" altLang="zh-TW" b="1" dirty="0"/>
              <a:t>:</a:t>
            </a:r>
            <a:r>
              <a:rPr lang="zh-TW" altLang="en-US" b="1" dirty="0"/>
              <a:t> </a:t>
            </a:r>
            <a:r>
              <a:rPr lang="en-US" altLang="zh-TW" b="1" dirty="0"/>
              <a:t>25</a:t>
            </a:r>
            <a:r>
              <a:rPr lang="zh-TW" altLang="en-US" b="1" dirty="0"/>
              <a:t>台</a:t>
            </a:r>
            <a:endParaRPr lang="en-US" altLang="zh-TW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b="1" dirty="0"/>
              <a:t>統計區間</a:t>
            </a:r>
            <a:r>
              <a:rPr lang="en-US" altLang="zh-TW" b="1" dirty="0"/>
              <a:t>:</a:t>
            </a:r>
            <a:r>
              <a:rPr lang="zh-TW" altLang="en-US" b="1" dirty="0"/>
              <a:t> </a:t>
            </a:r>
            <a:r>
              <a:rPr lang="en-US" altLang="zh-TW" b="1" dirty="0"/>
              <a:t>2024</a:t>
            </a:r>
            <a:r>
              <a:rPr lang="zh-TW" altLang="en-US" b="1" dirty="0"/>
              <a:t>年</a:t>
            </a:r>
            <a:r>
              <a:rPr lang="en-US" altLang="zh-TW" b="1" dirty="0"/>
              <a:t>1</a:t>
            </a:r>
            <a:r>
              <a:rPr lang="zh-TW" altLang="en-US" b="1" dirty="0"/>
              <a:t>月</a:t>
            </a:r>
            <a:r>
              <a:rPr lang="en-US" altLang="zh-TW" b="1" dirty="0"/>
              <a:t>~9</a:t>
            </a:r>
            <a:r>
              <a:rPr lang="zh-TW" altLang="en-US" b="1" dirty="0"/>
              <a:t>月</a:t>
            </a:r>
            <a:endParaRPr lang="en-US" altLang="zh-TW" b="1" dirty="0"/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3B4B45C1-71A8-D517-B0ED-D17D9528B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430800"/>
              </p:ext>
            </p:extLst>
          </p:nvPr>
        </p:nvGraphicFramePr>
        <p:xfrm>
          <a:off x="7248576" y="19664"/>
          <a:ext cx="49237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940">
                  <a:extLst>
                    <a:ext uri="{9D8B030D-6E8A-4147-A177-3AD203B41FA5}">
                      <a16:colId xmlns:a16="http://schemas.microsoft.com/office/drawing/2014/main" val="1377779473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690119055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578708021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2264884318"/>
                    </a:ext>
                  </a:extLst>
                </a:gridCol>
              </a:tblGrid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D1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主題選定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D2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現況掌握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與目標設定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D3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實施計畫</a:t>
                      </a:r>
                      <a:endParaRPr lang="en-US" altLang="zh-TW" sz="1200" b="0" kern="1200" spc="3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與暫時措施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D4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要因分析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3265"/>
                  </a:ext>
                </a:extLst>
              </a:tr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D5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對策實施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D6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效果確認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D7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實施管制</a:t>
                      </a:r>
                      <a:endParaRPr lang="en-US" altLang="zh-TW" sz="1200" b="0" kern="1200" spc="3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與標準化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D8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持續改善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05826"/>
                  </a:ext>
                </a:extLst>
              </a:tr>
            </a:tbl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200417" y="707923"/>
            <a:ext cx="2881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latin typeface="+mj-ea"/>
                <a:ea typeface="+mj-ea"/>
              </a:rPr>
              <a:t>2.5</a:t>
            </a:r>
            <a:r>
              <a:rPr lang="zh-TW" altLang="en-US" sz="2000" b="1" dirty="0">
                <a:latin typeface="+mj-ea"/>
                <a:ea typeface="+mj-ea"/>
              </a:rPr>
              <a:t> 指標</a:t>
            </a:r>
            <a:r>
              <a:rPr lang="en-US" altLang="zh-TW" sz="2000" b="1" dirty="0">
                <a:latin typeface="+mj-ea"/>
                <a:ea typeface="+mj-ea"/>
              </a:rPr>
              <a:t>_OEE</a:t>
            </a:r>
            <a:r>
              <a:rPr lang="zh-TW" altLang="en-US" sz="2000" b="1" dirty="0">
                <a:latin typeface="+mj-ea"/>
                <a:ea typeface="+mj-ea"/>
              </a:rPr>
              <a:t>與</a:t>
            </a:r>
            <a:r>
              <a:rPr lang="en-US" altLang="zh-TW" sz="2000" b="1" dirty="0">
                <a:latin typeface="+mj-ea"/>
                <a:ea typeface="+mj-ea"/>
              </a:rPr>
              <a:t>MTBF</a:t>
            </a:r>
            <a:endParaRPr lang="zh-TW" altLang="en-US" sz="2000" b="1" dirty="0">
              <a:latin typeface="+mj-ea"/>
              <a:ea typeface="+mj-ea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D8D6130-D0CB-E599-5C9F-08CFB53177EA}"/>
              </a:ext>
            </a:extLst>
          </p:cNvPr>
          <p:cNvSpPr txBox="1"/>
          <p:nvPr/>
        </p:nvSpPr>
        <p:spPr>
          <a:xfrm>
            <a:off x="2497166" y="4863132"/>
            <a:ext cx="75521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latin typeface="+mj-ea"/>
                <a:ea typeface="+mj-ea"/>
              </a:rPr>
              <a:t>目標設定</a:t>
            </a:r>
            <a:r>
              <a:rPr lang="en-US" altLang="zh-TW" sz="2000" b="1" dirty="0">
                <a:latin typeface="+mj-ea"/>
                <a:ea typeface="+mj-ea"/>
              </a:rPr>
              <a:t>:</a:t>
            </a:r>
          </a:p>
          <a:p>
            <a:endParaRPr lang="en-US" altLang="zh-TW" sz="2000" b="1" dirty="0">
              <a:latin typeface="+mj-ea"/>
              <a:ea typeface="+mj-ea"/>
            </a:endParaRPr>
          </a:p>
          <a:p>
            <a:r>
              <a:rPr lang="en-US" altLang="zh-TW" sz="2000" b="1" dirty="0">
                <a:latin typeface="+mj-ea"/>
                <a:ea typeface="+mj-ea"/>
              </a:rPr>
              <a:t>MTBF</a:t>
            </a:r>
            <a:r>
              <a:rPr lang="zh-TW" altLang="en-US" sz="2000" b="1" dirty="0">
                <a:latin typeface="+mj-ea"/>
                <a:ea typeface="+mj-ea"/>
              </a:rPr>
              <a:t>提升</a:t>
            </a:r>
            <a:r>
              <a:rPr lang="en-US" altLang="zh-TW" sz="2000" b="1" dirty="0">
                <a:latin typeface="+mj-ea"/>
                <a:ea typeface="+mj-ea"/>
              </a:rPr>
              <a:t>					20% </a:t>
            </a:r>
          </a:p>
          <a:p>
            <a:r>
              <a:rPr lang="en-US" altLang="zh-TW" sz="2000" b="1" dirty="0">
                <a:latin typeface="+mj-ea"/>
                <a:ea typeface="+mj-ea"/>
              </a:rPr>
              <a:t>OEE</a:t>
            </a:r>
            <a:r>
              <a:rPr lang="zh-TW" altLang="en-US" sz="2000" b="1" dirty="0">
                <a:latin typeface="+mj-ea"/>
                <a:ea typeface="+mj-ea"/>
              </a:rPr>
              <a:t>提升</a:t>
            </a:r>
            <a:r>
              <a:rPr lang="en-US" altLang="zh-TW" sz="2000" b="1" dirty="0">
                <a:latin typeface="+mj-ea"/>
                <a:ea typeface="+mj-ea"/>
              </a:rPr>
              <a:t>					20%</a:t>
            </a:r>
          </a:p>
          <a:p>
            <a:r>
              <a:rPr lang="zh-TW" altLang="en-US" sz="2000" b="1" dirty="0">
                <a:latin typeface="+mj-ea"/>
                <a:ea typeface="+mj-ea"/>
              </a:rPr>
              <a:t>生產力 </a:t>
            </a:r>
            <a:r>
              <a:rPr lang="en-US" altLang="zh-TW" sz="2000" b="1" dirty="0">
                <a:latin typeface="+mj-ea"/>
                <a:ea typeface="+mj-ea"/>
              </a:rPr>
              <a:t>Productivity</a:t>
            </a:r>
            <a:r>
              <a:rPr lang="zh-TW" altLang="en-US" sz="2000" b="1" dirty="0">
                <a:latin typeface="+mj-ea"/>
                <a:ea typeface="+mj-ea"/>
              </a:rPr>
              <a:t>提升</a:t>
            </a:r>
            <a:r>
              <a:rPr lang="en-US" altLang="zh-TW" sz="2000" b="1" dirty="0">
                <a:latin typeface="+mj-ea"/>
                <a:ea typeface="+mj-ea"/>
              </a:rPr>
              <a:t>	20%</a:t>
            </a:r>
          </a:p>
          <a:p>
            <a:r>
              <a:rPr lang="zh-TW" altLang="en-US" sz="2000" b="1" dirty="0">
                <a:latin typeface="+mj-ea"/>
                <a:ea typeface="+mj-ea"/>
              </a:rPr>
              <a:t>叫修次數下降</a:t>
            </a:r>
            <a:r>
              <a:rPr lang="en-US" altLang="zh-TW" sz="2000" b="1" dirty="0">
                <a:latin typeface="+mj-ea"/>
                <a:ea typeface="+mj-ea"/>
              </a:rPr>
              <a:t>				10%</a:t>
            </a:r>
            <a:endParaRPr lang="zh-TW" altLang="en-US" sz="20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171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79AA6CC-E0A4-0BC1-E626-218F199C6C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664" y="19664"/>
            <a:ext cx="7228912" cy="688259"/>
          </a:xfrm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1800"/>
              </a:spcAft>
            </a:pPr>
            <a:r>
              <a:rPr lang="en-US" altLang="zh-TW" sz="3200" spc="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en-US" altLang="zh-TW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D3</a:t>
            </a:r>
            <a:r>
              <a:rPr lang="zh-TW" altLang="en-US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實施計畫與暫時措施 </a:t>
            </a:r>
            <a:endParaRPr sz="2800" spc="6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3B4B45C1-71A8-D517-B0ED-D17D9528B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772195"/>
              </p:ext>
            </p:extLst>
          </p:nvPr>
        </p:nvGraphicFramePr>
        <p:xfrm>
          <a:off x="7248576" y="19664"/>
          <a:ext cx="49237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940">
                  <a:extLst>
                    <a:ext uri="{9D8B030D-6E8A-4147-A177-3AD203B41FA5}">
                      <a16:colId xmlns:a16="http://schemas.microsoft.com/office/drawing/2014/main" val="1377779473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690119055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578708021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2264884318"/>
                    </a:ext>
                  </a:extLst>
                </a:gridCol>
              </a:tblGrid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D1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主題選定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D2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現況掌握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與目標設定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D3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實施計畫</a:t>
                      </a:r>
                      <a:endParaRPr lang="en-US" altLang="zh-TW" sz="1200" b="1" kern="1200" spc="3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與暫時措施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D4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要因分析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3265"/>
                  </a:ext>
                </a:extLst>
              </a:tr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D5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對策實施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D6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效果確認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D7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實施管制</a:t>
                      </a:r>
                      <a:endParaRPr lang="en-US" altLang="zh-TW" sz="1200" b="0" kern="1200" spc="3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與標準化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D8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持續改善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05826"/>
                  </a:ext>
                </a:extLst>
              </a:tr>
            </a:tbl>
          </a:graphicData>
        </a:graphic>
      </p:graphicFrame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32AA20D8-3031-44E3-EB10-0EC22D93BF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40909"/>
              </p:ext>
            </p:extLst>
          </p:nvPr>
        </p:nvGraphicFramePr>
        <p:xfrm>
          <a:off x="429721" y="1366683"/>
          <a:ext cx="11525167" cy="4947657"/>
        </p:xfrm>
        <a:graphic>
          <a:graphicData uri="http://schemas.openxmlformats.org/drawingml/2006/table">
            <a:tbl>
              <a:tblPr firstRow="1" firstCol="1" bandRow="1"/>
              <a:tblGrid>
                <a:gridCol w="406910">
                  <a:extLst>
                    <a:ext uri="{9D8B030D-6E8A-4147-A177-3AD203B41FA5}">
                      <a16:colId xmlns:a16="http://schemas.microsoft.com/office/drawing/2014/main" val="3992874615"/>
                    </a:ext>
                  </a:extLst>
                </a:gridCol>
                <a:gridCol w="2170748">
                  <a:extLst>
                    <a:ext uri="{9D8B030D-6E8A-4147-A177-3AD203B41FA5}">
                      <a16:colId xmlns:a16="http://schemas.microsoft.com/office/drawing/2014/main" val="1356389824"/>
                    </a:ext>
                  </a:extLst>
                </a:gridCol>
                <a:gridCol w="1816752">
                  <a:extLst>
                    <a:ext uri="{9D8B030D-6E8A-4147-A177-3AD203B41FA5}">
                      <a16:colId xmlns:a16="http://schemas.microsoft.com/office/drawing/2014/main" val="2016887044"/>
                    </a:ext>
                  </a:extLst>
                </a:gridCol>
                <a:gridCol w="1816752">
                  <a:extLst>
                    <a:ext uri="{9D8B030D-6E8A-4147-A177-3AD203B41FA5}">
                      <a16:colId xmlns:a16="http://schemas.microsoft.com/office/drawing/2014/main" val="1280171808"/>
                    </a:ext>
                  </a:extLst>
                </a:gridCol>
                <a:gridCol w="871823">
                  <a:extLst>
                    <a:ext uri="{9D8B030D-6E8A-4147-A177-3AD203B41FA5}">
                      <a16:colId xmlns:a16="http://schemas.microsoft.com/office/drawing/2014/main" val="3682348193"/>
                    </a:ext>
                  </a:extLst>
                </a:gridCol>
                <a:gridCol w="1057157">
                  <a:extLst>
                    <a:ext uri="{9D8B030D-6E8A-4147-A177-3AD203B41FA5}">
                      <a16:colId xmlns:a16="http://schemas.microsoft.com/office/drawing/2014/main" val="1498903490"/>
                    </a:ext>
                  </a:extLst>
                </a:gridCol>
                <a:gridCol w="1057157">
                  <a:extLst>
                    <a:ext uri="{9D8B030D-6E8A-4147-A177-3AD203B41FA5}">
                      <a16:colId xmlns:a16="http://schemas.microsoft.com/office/drawing/2014/main" val="3712234158"/>
                    </a:ext>
                  </a:extLst>
                </a:gridCol>
                <a:gridCol w="581967">
                  <a:extLst>
                    <a:ext uri="{9D8B030D-6E8A-4147-A177-3AD203B41FA5}">
                      <a16:colId xmlns:a16="http://schemas.microsoft.com/office/drawing/2014/main" val="2988954684"/>
                    </a:ext>
                  </a:extLst>
                </a:gridCol>
                <a:gridCol w="581967">
                  <a:extLst>
                    <a:ext uri="{9D8B030D-6E8A-4147-A177-3AD203B41FA5}">
                      <a16:colId xmlns:a16="http://schemas.microsoft.com/office/drawing/2014/main" val="3139297320"/>
                    </a:ext>
                  </a:extLst>
                </a:gridCol>
                <a:gridCol w="581967">
                  <a:extLst>
                    <a:ext uri="{9D8B030D-6E8A-4147-A177-3AD203B41FA5}">
                      <a16:colId xmlns:a16="http://schemas.microsoft.com/office/drawing/2014/main" val="389257213"/>
                    </a:ext>
                  </a:extLst>
                </a:gridCol>
                <a:gridCol w="581967">
                  <a:extLst>
                    <a:ext uri="{9D8B030D-6E8A-4147-A177-3AD203B41FA5}">
                      <a16:colId xmlns:a16="http://schemas.microsoft.com/office/drawing/2014/main" val="289321313"/>
                    </a:ext>
                  </a:extLst>
                </a:gridCol>
              </a:tblGrid>
              <a:tr h="40011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#</a:t>
                      </a: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任務名稱</a:t>
                      </a: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開始</a:t>
                      </a: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完成</a:t>
                      </a: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期間</a:t>
                      </a: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2026</a:t>
                      </a:r>
                      <a:r>
                        <a:rPr lang="zh-TW" altLang="en-US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年</a:t>
                      </a:r>
                      <a:r>
                        <a:rPr lang="en-US" altLang="zh-TW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</a:t>
                      </a:r>
                      <a:r>
                        <a:rPr lang="zh-TW" altLang="en-US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</a:t>
                      </a:r>
                      <a:endParaRPr lang="en-US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084670"/>
                  </a:ext>
                </a:extLst>
              </a:tr>
              <a:tr h="30370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04/20</a:t>
                      </a: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04/22</a:t>
                      </a: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415715"/>
                  </a:ext>
                </a:extLst>
              </a:tr>
              <a:tr h="5369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</a:t>
                      </a: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主題選定與理由</a:t>
                      </a: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2026/04/20</a:t>
                      </a: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2026/04/22</a:t>
                      </a: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2d</a:t>
                      </a: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183482"/>
                  </a:ext>
                </a:extLst>
              </a:tr>
              <a:tr h="5316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</a:t>
                      </a: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現況掌握與目標設定</a:t>
                      </a: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137275"/>
                  </a:ext>
                </a:extLst>
              </a:tr>
              <a:tr h="5369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</a:t>
                      </a: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實施計畫與暫時措施</a:t>
                      </a: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720305"/>
                  </a:ext>
                </a:extLst>
              </a:tr>
              <a:tr h="5369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</a:t>
                      </a: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要因分析</a:t>
                      </a: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858619"/>
                  </a:ext>
                </a:extLst>
              </a:tr>
              <a:tr h="5369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</a:t>
                      </a: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對策實施</a:t>
                      </a: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084327"/>
                  </a:ext>
                </a:extLst>
              </a:tr>
              <a:tr h="5369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</a:t>
                      </a: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效果確認</a:t>
                      </a: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147412"/>
                  </a:ext>
                </a:extLst>
              </a:tr>
              <a:tr h="5369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7</a:t>
                      </a: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實施管制與標準化</a:t>
                      </a: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678410"/>
                  </a:ext>
                </a:extLst>
              </a:tr>
              <a:tr h="49029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8</a:t>
                      </a: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00" spc="300" dirty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持續改善</a:t>
                      </a:r>
                      <a:endParaRPr lang="zh-TW" alt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zh-TW" sz="1400" b="1" i="0" u="none" strike="noStrike" kern="100" cap="none" spc="30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zh-TW" sz="1400" b="1" i="0" u="none" strike="noStrike" kern="100" cap="none" spc="30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zh-TW" sz="1400" b="1" i="0" u="none" strike="noStrike" kern="100" cap="none" spc="30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400" b="1" kern="100" spc="3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871108"/>
                  </a:ext>
                </a:extLst>
              </a:tr>
            </a:tbl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FBB57D8D-5DAE-F685-662D-62E3D37D0AF0}"/>
              </a:ext>
            </a:extLst>
          </p:cNvPr>
          <p:cNvSpPr/>
          <p:nvPr/>
        </p:nvSpPr>
        <p:spPr>
          <a:xfrm>
            <a:off x="7494384" y="2222746"/>
            <a:ext cx="2151063" cy="304144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83944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79AA6CC-E0A4-0BC1-E626-218F199C6C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664" y="19664"/>
            <a:ext cx="7228912" cy="688259"/>
          </a:xfrm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1800"/>
              </a:spcAft>
            </a:pPr>
            <a:r>
              <a:rPr lang="en-US" altLang="zh-TW" sz="3200" spc="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en-US" altLang="zh-TW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D4</a:t>
            </a:r>
            <a:r>
              <a:rPr lang="zh-TW" altLang="en-US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要因</a:t>
            </a:r>
            <a:r>
              <a:rPr lang="zh-TW" altLang="en-US" sz="3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分析</a:t>
            </a:r>
            <a:endParaRPr sz="2800" spc="6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891735039"/>
              </p:ext>
            </p:extLst>
          </p:nvPr>
        </p:nvGraphicFramePr>
        <p:xfrm>
          <a:off x="185554" y="934063"/>
          <a:ext cx="6897132" cy="974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3B4B45C1-71A8-D517-B0ED-D17D9528B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801169"/>
              </p:ext>
            </p:extLst>
          </p:nvPr>
        </p:nvGraphicFramePr>
        <p:xfrm>
          <a:off x="7248576" y="19664"/>
          <a:ext cx="49237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940">
                  <a:extLst>
                    <a:ext uri="{9D8B030D-6E8A-4147-A177-3AD203B41FA5}">
                      <a16:colId xmlns:a16="http://schemas.microsoft.com/office/drawing/2014/main" val="1377779473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690119055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578708021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2264884318"/>
                    </a:ext>
                  </a:extLst>
                </a:gridCol>
              </a:tblGrid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D1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主題選定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D2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現況掌握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與目標設定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D3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實施計畫</a:t>
                      </a:r>
                      <a:endParaRPr lang="en-US" altLang="zh-TW" sz="1200" b="0" kern="1200" spc="3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與暫時措施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D4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要因分析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3265"/>
                  </a:ext>
                </a:extLst>
              </a:tr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D5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對策實施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D6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效果確認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D7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實施管制</a:t>
                      </a:r>
                      <a:endParaRPr lang="en-US" altLang="zh-TW" sz="1200" b="0" kern="1200" spc="3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與標準化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D8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持續改善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05826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200417" y="707923"/>
            <a:ext cx="2881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latin typeface="+mj-ea"/>
                <a:ea typeface="+mj-ea"/>
              </a:rPr>
              <a:t>4.1</a:t>
            </a:r>
            <a:r>
              <a:rPr lang="zh-TW" altLang="en-US" sz="2000" b="1" dirty="0">
                <a:latin typeface="+mj-ea"/>
                <a:ea typeface="+mj-ea"/>
              </a:rPr>
              <a:t> </a:t>
            </a:r>
            <a:r>
              <a:rPr lang="en-US" altLang="zh-TW" sz="2000" b="1" dirty="0">
                <a:latin typeface="+mj-ea"/>
                <a:ea typeface="+mj-ea"/>
              </a:rPr>
              <a:t>PM</a:t>
            </a:r>
            <a:r>
              <a:rPr lang="zh-TW" altLang="en-US" sz="2000" b="1" dirty="0">
                <a:latin typeface="+mj-ea"/>
                <a:ea typeface="+mj-ea"/>
              </a:rPr>
              <a:t>分析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3DDD8F4-2AB8-8D70-D552-AE581679DB84}"/>
              </a:ext>
            </a:extLst>
          </p:cNvPr>
          <p:cNvSpPr txBox="1"/>
          <p:nvPr/>
        </p:nvSpPr>
        <p:spPr>
          <a:xfrm>
            <a:off x="39291" y="1874096"/>
            <a:ext cx="36880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dirty="0"/>
              <a:t>現象 </a:t>
            </a:r>
            <a:r>
              <a:rPr lang="en-US" altLang="zh-TW" sz="1400" dirty="0"/>
              <a:t>1</a:t>
            </a:r>
            <a:r>
              <a:rPr lang="zh-TW" altLang="en-US" sz="1400" dirty="0"/>
              <a:t>： 刀片斷裂</a:t>
            </a:r>
            <a:endParaRPr lang="en-US" altLang="zh-TW" sz="1400" dirty="0"/>
          </a:p>
          <a:p>
            <a:r>
              <a:rPr lang="zh-TW" altLang="en-US" sz="1400" dirty="0"/>
              <a:t>現象 </a:t>
            </a:r>
            <a:r>
              <a:rPr lang="en-US" altLang="zh-TW" sz="1400" dirty="0"/>
              <a:t>2</a:t>
            </a:r>
            <a:r>
              <a:rPr lang="zh-TW" altLang="en-US" sz="1400" dirty="0"/>
              <a:t>： 刀尖退火溫度過高（變色、軟化）</a:t>
            </a:r>
            <a:endParaRPr lang="en-US" altLang="zh-TW" sz="1400" dirty="0"/>
          </a:p>
          <a:p>
            <a:r>
              <a:rPr lang="zh-TW" altLang="en-US" sz="1400" dirty="0"/>
              <a:t>加工條件： 高速鋼材料、大面積、連續切削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A6679ADA-636A-9FA4-0143-E6677730C5FA}"/>
              </a:ext>
            </a:extLst>
          </p:cNvPr>
          <p:cNvSpPr txBox="1"/>
          <p:nvPr/>
        </p:nvSpPr>
        <p:spPr>
          <a:xfrm>
            <a:off x="200417" y="2612760"/>
            <a:ext cx="492376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b="1" dirty="0"/>
              <a:t>現象</a:t>
            </a:r>
            <a:r>
              <a:rPr lang="zh-TW" altLang="en-US" sz="1400" dirty="0"/>
              <a:t>	</a:t>
            </a:r>
            <a:r>
              <a:rPr lang="en-US" altLang="zh-TW" sz="1400" b="1" dirty="0"/>
              <a:t>			</a:t>
            </a:r>
            <a:r>
              <a:rPr lang="zh-TW" altLang="en-US" sz="1400" b="1" dirty="0"/>
              <a:t>關鍵參數</a:t>
            </a:r>
            <a:endParaRPr lang="en-US" altLang="zh-TW" sz="1400" b="1" dirty="0"/>
          </a:p>
          <a:p>
            <a:r>
              <a:rPr lang="zh-TW" altLang="en-US" sz="1400" dirty="0"/>
              <a:t>刀片斷裂	</a:t>
            </a:r>
            <a:r>
              <a:rPr lang="en-US" altLang="zh-TW" sz="1400" dirty="0"/>
              <a:t>		</a:t>
            </a:r>
            <a:r>
              <a:rPr lang="zh-TW" altLang="en-US" sz="1400" dirty="0"/>
              <a:t>應力集中、衝擊載荷、疲勞累積</a:t>
            </a:r>
            <a:endParaRPr lang="en-US" altLang="zh-TW" sz="1400" dirty="0"/>
          </a:p>
          <a:p>
            <a:r>
              <a:rPr lang="zh-TW" altLang="en-US" sz="1400" dirty="0"/>
              <a:t>刀尖退火過熱</a:t>
            </a:r>
            <a:r>
              <a:rPr lang="en-US" altLang="zh-TW" sz="1400" dirty="0"/>
              <a:t>		</a:t>
            </a:r>
            <a:r>
              <a:rPr lang="zh-TW" altLang="en-US" sz="1400" dirty="0"/>
              <a:t>溫升速度、紅硬性、熱傳導效率</a:t>
            </a:r>
            <a:endParaRPr lang="en-US" altLang="zh-TW" sz="1400" dirty="0"/>
          </a:p>
          <a:p>
            <a:r>
              <a:rPr lang="zh-TW" altLang="en-US" sz="1400" dirty="0"/>
              <a:t>加工材料為高速鋼	硬度高、導熱性差、切削力大</a:t>
            </a:r>
            <a:endParaRPr lang="en-US" altLang="zh-TW" sz="1400" dirty="0"/>
          </a:p>
          <a:p>
            <a:r>
              <a:rPr lang="zh-TW" altLang="en-US" sz="1400" dirty="0"/>
              <a:t>大面積連續加工	</a:t>
            </a:r>
            <a:r>
              <a:rPr lang="en-US" altLang="zh-TW" sz="1400" dirty="0"/>
              <a:t>	</a:t>
            </a:r>
            <a:r>
              <a:rPr lang="zh-TW" altLang="en-US" sz="1400" dirty="0"/>
              <a:t>切削時間長、熱量累積、無間歇冷卻</a:t>
            </a:r>
            <a:endParaRPr lang="en-US" altLang="zh-TW" sz="1400" dirty="0"/>
          </a:p>
          <a:p>
            <a:r>
              <a:rPr lang="zh-TW" altLang="en-US" sz="1400" dirty="0"/>
              <a:t>刀具壽命短	</a:t>
            </a:r>
            <a:r>
              <a:rPr lang="en-US" altLang="zh-TW" sz="1400" dirty="0"/>
              <a:t>		</a:t>
            </a:r>
            <a:r>
              <a:rPr lang="zh-TW" altLang="en-US" sz="1400" dirty="0"/>
              <a:t>刀具材質選型與幾何角度是否合適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A2BA5181-01D9-AAD5-EF58-F75A4CFE0C98}"/>
              </a:ext>
            </a:extLst>
          </p:cNvPr>
          <p:cNvSpPr txBox="1"/>
          <p:nvPr/>
        </p:nvSpPr>
        <p:spPr>
          <a:xfrm>
            <a:off x="629227" y="3891496"/>
            <a:ext cx="781280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b="1" dirty="0"/>
              <a:t>現象	</a:t>
            </a:r>
            <a:r>
              <a:rPr lang="en-US" altLang="zh-TW" sz="1400" b="1" dirty="0"/>
              <a:t>	</a:t>
            </a:r>
            <a:r>
              <a:rPr lang="zh-TW" altLang="en-US" sz="1400" b="1" dirty="0"/>
              <a:t>對應物理機制</a:t>
            </a:r>
            <a:endParaRPr lang="en-US" altLang="zh-TW" sz="1400" b="1" dirty="0"/>
          </a:p>
          <a:p>
            <a:r>
              <a:rPr lang="zh-TW" altLang="en-US" sz="1400" dirty="0"/>
              <a:t>刀片斷裂	**機械性破壞：**應力集中 </a:t>
            </a:r>
            <a:r>
              <a:rPr lang="en-US" altLang="zh-TW" sz="1400" dirty="0"/>
              <a:t>+ </a:t>
            </a:r>
            <a:r>
              <a:rPr lang="zh-TW" altLang="en-US" sz="1400" dirty="0"/>
              <a:t>疲勞累積 </a:t>
            </a:r>
            <a:r>
              <a:rPr lang="en-US" altLang="zh-TW" sz="1400" dirty="0"/>
              <a:t>+ </a:t>
            </a:r>
            <a:r>
              <a:rPr lang="zh-TW" altLang="en-US" sz="1400" dirty="0"/>
              <a:t>突然衝擊超過刀具強度</a:t>
            </a:r>
            <a:endParaRPr lang="en-US" altLang="zh-TW" sz="1400" dirty="0"/>
          </a:p>
          <a:p>
            <a:r>
              <a:rPr lang="zh-TW" altLang="en-US" sz="1400" dirty="0"/>
              <a:t>退火過熱	**熱性破壞：**切削熱無法有效導出 → 刀尖溫度超過紅硬極限 → 材料軟化 → 崩刃</a:t>
            </a:r>
            <a:endParaRPr lang="en-US" altLang="zh-TW" sz="1400" dirty="0"/>
          </a:p>
          <a:p>
            <a:r>
              <a:rPr lang="zh-TW" altLang="en-US" sz="1400" dirty="0"/>
              <a:t>餘熱累積	長時間無冷卻間歇，加工持續產生熱 → 熱應力集中於刀尖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6020A690-108C-12BD-DFF4-16C99C2D3F4A}"/>
              </a:ext>
            </a:extLst>
          </p:cNvPr>
          <p:cNvSpPr txBox="1"/>
          <p:nvPr/>
        </p:nvSpPr>
        <p:spPr>
          <a:xfrm>
            <a:off x="1883337" y="4797974"/>
            <a:ext cx="763616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b="1" dirty="0"/>
              <a:t>機制</a:t>
            </a:r>
            <a:r>
              <a:rPr lang="zh-TW" altLang="en-US" sz="1400" dirty="0"/>
              <a:t>	</a:t>
            </a:r>
            <a:r>
              <a:rPr lang="en-US" altLang="zh-TW" sz="1400" dirty="0"/>
              <a:t>			</a:t>
            </a:r>
            <a:r>
              <a:rPr lang="zh-TW" altLang="en-US" sz="1400" b="1" dirty="0"/>
              <a:t>成立條件說明</a:t>
            </a:r>
            <a:endParaRPr lang="en-US" altLang="zh-TW" sz="1400" b="1" dirty="0"/>
          </a:p>
          <a:p>
            <a:r>
              <a:rPr lang="zh-TW" altLang="en-US" sz="1400" dirty="0"/>
              <a:t>刀具產生過熱	</a:t>
            </a:r>
            <a:r>
              <a:rPr lang="en-US" altLang="zh-TW" sz="1400" dirty="0"/>
              <a:t>	</a:t>
            </a:r>
            <a:r>
              <a:rPr lang="zh-TW" altLang="en-US" sz="1400" dirty="0"/>
              <a:t>連續切削時間過長，冷卻效率不足，刀具熱傳導差</a:t>
            </a:r>
            <a:endParaRPr lang="en-US" altLang="zh-TW" sz="1400" dirty="0"/>
          </a:p>
          <a:p>
            <a:r>
              <a:rPr lang="zh-TW" altLang="en-US" sz="1400" dirty="0"/>
              <a:t>應力超過刀具極限	切削速度過高、進給量大、刀尖角度銳利導致局部應力集中</a:t>
            </a:r>
            <a:endParaRPr lang="en-US" altLang="zh-TW" sz="1400" dirty="0"/>
          </a:p>
          <a:p>
            <a:r>
              <a:rPr lang="zh-TW" altLang="en-US" sz="1400" dirty="0"/>
              <a:t>累積疲勞導致斷裂	沒有適當換刀管理、重複加工導致刀具受力週期循環疲勞</a:t>
            </a:r>
            <a:endParaRPr lang="en-US" altLang="zh-TW" sz="1400" dirty="0"/>
          </a:p>
          <a:p>
            <a:r>
              <a:rPr lang="zh-TW" altLang="en-US" sz="1400" dirty="0"/>
              <a:t>紅硬性不足	</a:t>
            </a:r>
            <a:r>
              <a:rPr lang="en-US" altLang="zh-TW" sz="1400" dirty="0"/>
              <a:t>		</a:t>
            </a:r>
            <a:r>
              <a:rPr lang="zh-TW" altLang="en-US" sz="1400" dirty="0"/>
              <a:t>刀具材質選錯（不適合高速鋼）、或塗層脫落導致抗高溫能力下降</a:t>
            </a:r>
          </a:p>
        </p:txBody>
      </p:sp>
    </p:spTree>
    <p:extLst>
      <p:ext uri="{BB962C8B-B14F-4D97-AF65-F5344CB8AC3E}">
        <p14:creationId xmlns:p14="http://schemas.microsoft.com/office/powerpoint/2010/main" val="1376804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79AA6CC-E0A4-0BC1-E626-218F199C6C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664" y="19664"/>
            <a:ext cx="7228912" cy="688259"/>
          </a:xfrm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1800"/>
              </a:spcAft>
            </a:pPr>
            <a:r>
              <a:rPr lang="en-US" altLang="zh-TW" sz="3200" spc="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en-US" altLang="zh-TW" sz="3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D4</a:t>
            </a:r>
            <a:r>
              <a:rPr lang="zh-TW" altLang="en-US" sz="3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要因分析</a:t>
            </a:r>
            <a:endParaRPr sz="2800" spc="6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1913002" y="1793622"/>
            <a:ext cx="7972929" cy="4781983"/>
          </a:xfrm>
          <a:custGeom>
            <a:avLst/>
            <a:gdLst>
              <a:gd name="T0" fmla="*/ 1994 w 2160"/>
              <a:gd name="T1" fmla="*/ 712 h 1456"/>
              <a:gd name="T2" fmla="*/ 2122 w 2160"/>
              <a:gd name="T3" fmla="*/ 594 h 1456"/>
              <a:gd name="T4" fmla="*/ 2090 w 2160"/>
              <a:gd name="T5" fmla="*/ 542 h 1456"/>
              <a:gd name="T6" fmla="*/ 1578 w 2160"/>
              <a:gd name="T7" fmla="*/ 184 h 1456"/>
              <a:gd name="T8" fmla="*/ 1478 w 2160"/>
              <a:gd name="T9" fmla="*/ 56 h 1456"/>
              <a:gd name="T10" fmla="*/ 1514 w 2160"/>
              <a:gd name="T11" fmla="*/ 168 h 1456"/>
              <a:gd name="T12" fmla="*/ 1436 w 2160"/>
              <a:gd name="T13" fmla="*/ 44 h 1456"/>
              <a:gd name="T14" fmla="*/ 1378 w 2160"/>
              <a:gd name="T15" fmla="*/ 28 h 1456"/>
              <a:gd name="T16" fmla="*/ 1432 w 2160"/>
              <a:gd name="T17" fmla="*/ 160 h 1456"/>
              <a:gd name="T18" fmla="*/ 1334 w 2160"/>
              <a:gd name="T19" fmla="*/ 16 h 1456"/>
              <a:gd name="T20" fmla="*/ 1280 w 2160"/>
              <a:gd name="T21" fmla="*/ 16 h 1456"/>
              <a:gd name="T22" fmla="*/ 1346 w 2160"/>
              <a:gd name="T23" fmla="*/ 148 h 1456"/>
              <a:gd name="T24" fmla="*/ 1214 w 2160"/>
              <a:gd name="T25" fmla="*/ 14 h 1456"/>
              <a:gd name="T26" fmla="*/ 760 w 2160"/>
              <a:gd name="T27" fmla="*/ 62 h 1456"/>
              <a:gd name="T28" fmla="*/ 868 w 2160"/>
              <a:gd name="T29" fmla="*/ 168 h 1456"/>
              <a:gd name="T30" fmla="*/ 406 w 2160"/>
              <a:gd name="T31" fmla="*/ 426 h 1456"/>
              <a:gd name="T32" fmla="*/ 32 w 2160"/>
              <a:gd name="T33" fmla="*/ 242 h 1456"/>
              <a:gd name="T34" fmla="*/ 56 w 2160"/>
              <a:gd name="T35" fmla="*/ 276 h 1456"/>
              <a:gd name="T36" fmla="*/ 370 w 2160"/>
              <a:gd name="T37" fmla="*/ 482 h 1456"/>
              <a:gd name="T38" fmla="*/ 85 w 2160"/>
              <a:gd name="T39" fmla="*/ 324 h 1456"/>
              <a:gd name="T40" fmla="*/ 120 w 2160"/>
              <a:gd name="T41" fmla="*/ 394 h 1456"/>
              <a:gd name="T42" fmla="*/ 342 w 2160"/>
              <a:gd name="T43" fmla="*/ 510 h 1456"/>
              <a:gd name="T44" fmla="*/ 135 w 2160"/>
              <a:gd name="T45" fmla="*/ 433 h 1456"/>
              <a:gd name="T46" fmla="*/ 150 w 2160"/>
              <a:gd name="T47" fmla="*/ 495 h 1456"/>
              <a:gd name="T48" fmla="*/ 378 w 2160"/>
              <a:gd name="T49" fmla="*/ 601 h 1456"/>
              <a:gd name="T50" fmla="*/ 161 w 2160"/>
              <a:gd name="T51" fmla="*/ 548 h 1456"/>
              <a:gd name="T52" fmla="*/ 272 w 2160"/>
              <a:gd name="T53" fmla="*/ 710 h 1456"/>
              <a:gd name="T54" fmla="*/ 183 w 2160"/>
              <a:gd name="T55" fmla="*/ 859 h 1456"/>
              <a:gd name="T56" fmla="*/ 378 w 2160"/>
              <a:gd name="T57" fmla="*/ 805 h 1456"/>
              <a:gd name="T58" fmla="*/ 163 w 2160"/>
              <a:gd name="T59" fmla="*/ 911 h 1456"/>
              <a:gd name="T60" fmla="*/ 150 w 2160"/>
              <a:gd name="T61" fmla="*/ 950 h 1456"/>
              <a:gd name="T62" fmla="*/ 142 w 2160"/>
              <a:gd name="T63" fmla="*/ 973 h 1456"/>
              <a:gd name="T64" fmla="*/ 342 w 2160"/>
              <a:gd name="T65" fmla="*/ 896 h 1456"/>
              <a:gd name="T66" fmla="*/ 126 w 2160"/>
              <a:gd name="T67" fmla="*/ 1012 h 1456"/>
              <a:gd name="T68" fmla="*/ 86 w 2160"/>
              <a:gd name="T69" fmla="*/ 1082 h 1456"/>
              <a:gd name="T70" fmla="*/ 370 w 2160"/>
              <a:gd name="T71" fmla="*/ 924 h 1456"/>
              <a:gd name="T72" fmla="*/ 47 w 2160"/>
              <a:gd name="T73" fmla="*/ 1131 h 1456"/>
              <a:gd name="T74" fmla="*/ 0 w 2160"/>
              <a:gd name="T75" fmla="*/ 1174 h 1456"/>
              <a:gd name="T76" fmla="*/ 400 w 2160"/>
              <a:gd name="T77" fmla="*/ 974 h 1456"/>
              <a:gd name="T78" fmla="*/ 640 w 2160"/>
              <a:gd name="T79" fmla="*/ 1158 h 1456"/>
              <a:gd name="T80" fmla="*/ 514 w 2160"/>
              <a:gd name="T81" fmla="*/ 1280 h 1456"/>
              <a:gd name="T82" fmla="*/ 766 w 2160"/>
              <a:gd name="T83" fmla="*/ 1208 h 1456"/>
              <a:gd name="T84" fmla="*/ 1124 w 2160"/>
              <a:gd name="T85" fmla="*/ 1270 h 1456"/>
              <a:gd name="T86" fmla="*/ 1040 w 2160"/>
              <a:gd name="T87" fmla="*/ 1438 h 1456"/>
              <a:gd name="T88" fmla="*/ 1332 w 2160"/>
              <a:gd name="T89" fmla="*/ 1276 h 1456"/>
              <a:gd name="T90" fmla="*/ 2050 w 2160"/>
              <a:gd name="T91" fmla="*/ 918 h 1456"/>
              <a:gd name="T92" fmla="*/ 2052 w 2160"/>
              <a:gd name="T93" fmla="*/ 881 h 1456"/>
              <a:gd name="T94" fmla="*/ 2020 w 2160"/>
              <a:gd name="T95" fmla="*/ 828 h 1456"/>
              <a:gd name="T96" fmla="*/ 2144 w 2160"/>
              <a:gd name="T97" fmla="*/ 872 h 1456"/>
              <a:gd name="T98" fmla="*/ 1994 w 2160"/>
              <a:gd name="T99" fmla="*/ 712 h 1456"/>
              <a:gd name="T100" fmla="*/ 1906 w 2160"/>
              <a:gd name="T101" fmla="*/ 580 h 1456"/>
              <a:gd name="T102" fmla="*/ 1830 w 2160"/>
              <a:gd name="T103" fmla="*/ 515 h 1456"/>
              <a:gd name="T104" fmla="*/ 1906 w 2160"/>
              <a:gd name="T105" fmla="*/ 450 h 1456"/>
              <a:gd name="T106" fmla="*/ 1982 w 2160"/>
              <a:gd name="T107" fmla="*/ 515 h 1456"/>
              <a:gd name="T108" fmla="*/ 1906 w 2160"/>
              <a:gd name="T109" fmla="*/ 580 h 1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160" h="1456">
                <a:moveTo>
                  <a:pt x="1994" y="712"/>
                </a:moveTo>
                <a:cubicBezTo>
                  <a:pt x="2000" y="624"/>
                  <a:pt x="2096" y="618"/>
                  <a:pt x="2122" y="594"/>
                </a:cubicBezTo>
                <a:cubicBezTo>
                  <a:pt x="2148" y="570"/>
                  <a:pt x="2158" y="558"/>
                  <a:pt x="2090" y="542"/>
                </a:cubicBezTo>
                <a:cubicBezTo>
                  <a:pt x="2022" y="526"/>
                  <a:pt x="1938" y="224"/>
                  <a:pt x="1578" y="184"/>
                </a:cubicBezTo>
                <a:cubicBezTo>
                  <a:pt x="1578" y="184"/>
                  <a:pt x="1554" y="98"/>
                  <a:pt x="1478" y="56"/>
                </a:cubicBezTo>
                <a:cubicBezTo>
                  <a:pt x="1514" y="168"/>
                  <a:pt x="1514" y="168"/>
                  <a:pt x="1514" y="168"/>
                </a:cubicBezTo>
                <a:cubicBezTo>
                  <a:pt x="1514" y="168"/>
                  <a:pt x="1456" y="48"/>
                  <a:pt x="1436" y="44"/>
                </a:cubicBezTo>
                <a:cubicBezTo>
                  <a:pt x="1416" y="40"/>
                  <a:pt x="1378" y="28"/>
                  <a:pt x="1378" y="28"/>
                </a:cubicBezTo>
                <a:cubicBezTo>
                  <a:pt x="1432" y="160"/>
                  <a:pt x="1432" y="160"/>
                  <a:pt x="1432" y="160"/>
                </a:cubicBezTo>
                <a:cubicBezTo>
                  <a:pt x="1432" y="160"/>
                  <a:pt x="1342" y="20"/>
                  <a:pt x="1334" y="16"/>
                </a:cubicBezTo>
                <a:cubicBezTo>
                  <a:pt x="1326" y="12"/>
                  <a:pt x="1280" y="16"/>
                  <a:pt x="1280" y="16"/>
                </a:cubicBezTo>
                <a:cubicBezTo>
                  <a:pt x="1280" y="16"/>
                  <a:pt x="1342" y="130"/>
                  <a:pt x="1346" y="148"/>
                </a:cubicBezTo>
                <a:cubicBezTo>
                  <a:pt x="1346" y="148"/>
                  <a:pt x="1254" y="32"/>
                  <a:pt x="1214" y="14"/>
                </a:cubicBezTo>
                <a:cubicBezTo>
                  <a:pt x="1214" y="14"/>
                  <a:pt x="874" y="0"/>
                  <a:pt x="760" y="62"/>
                </a:cubicBezTo>
                <a:cubicBezTo>
                  <a:pt x="760" y="62"/>
                  <a:pt x="848" y="124"/>
                  <a:pt x="868" y="168"/>
                </a:cubicBezTo>
                <a:cubicBezTo>
                  <a:pt x="868" y="168"/>
                  <a:pt x="568" y="238"/>
                  <a:pt x="406" y="426"/>
                </a:cubicBezTo>
                <a:cubicBezTo>
                  <a:pt x="406" y="426"/>
                  <a:pt x="284" y="204"/>
                  <a:pt x="32" y="242"/>
                </a:cubicBezTo>
                <a:cubicBezTo>
                  <a:pt x="32" y="242"/>
                  <a:pt x="42" y="255"/>
                  <a:pt x="56" y="276"/>
                </a:cubicBezTo>
                <a:cubicBezTo>
                  <a:pt x="292" y="286"/>
                  <a:pt x="370" y="482"/>
                  <a:pt x="370" y="482"/>
                </a:cubicBezTo>
                <a:cubicBezTo>
                  <a:pt x="242" y="333"/>
                  <a:pt x="126" y="323"/>
                  <a:pt x="85" y="324"/>
                </a:cubicBezTo>
                <a:cubicBezTo>
                  <a:pt x="97" y="345"/>
                  <a:pt x="109" y="369"/>
                  <a:pt x="120" y="394"/>
                </a:cubicBezTo>
                <a:cubicBezTo>
                  <a:pt x="269" y="405"/>
                  <a:pt x="342" y="510"/>
                  <a:pt x="342" y="510"/>
                </a:cubicBezTo>
                <a:cubicBezTo>
                  <a:pt x="247" y="442"/>
                  <a:pt x="172" y="433"/>
                  <a:pt x="135" y="433"/>
                </a:cubicBezTo>
                <a:cubicBezTo>
                  <a:pt x="142" y="454"/>
                  <a:pt x="147" y="475"/>
                  <a:pt x="150" y="495"/>
                </a:cubicBezTo>
                <a:cubicBezTo>
                  <a:pt x="290" y="489"/>
                  <a:pt x="378" y="601"/>
                  <a:pt x="378" y="601"/>
                </a:cubicBezTo>
                <a:cubicBezTo>
                  <a:pt x="285" y="545"/>
                  <a:pt x="192" y="546"/>
                  <a:pt x="161" y="548"/>
                </a:cubicBezTo>
                <a:cubicBezTo>
                  <a:pt x="193" y="653"/>
                  <a:pt x="272" y="710"/>
                  <a:pt x="272" y="710"/>
                </a:cubicBezTo>
                <a:cubicBezTo>
                  <a:pt x="272" y="710"/>
                  <a:pt x="228" y="754"/>
                  <a:pt x="183" y="859"/>
                </a:cubicBezTo>
                <a:cubicBezTo>
                  <a:pt x="225" y="859"/>
                  <a:pt x="302" y="852"/>
                  <a:pt x="378" y="805"/>
                </a:cubicBezTo>
                <a:cubicBezTo>
                  <a:pt x="378" y="805"/>
                  <a:pt x="296" y="910"/>
                  <a:pt x="163" y="911"/>
                </a:cubicBezTo>
                <a:cubicBezTo>
                  <a:pt x="159" y="924"/>
                  <a:pt x="154" y="936"/>
                  <a:pt x="150" y="950"/>
                </a:cubicBezTo>
                <a:cubicBezTo>
                  <a:pt x="148" y="958"/>
                  <a:pt x="145" y="966"/>
                  <a:pt x="142" y="973"/>
                </a:cubicBezTo>
                <a:cubicBezTo>
                  <a:pt x="181" y="972"/>
                  <a:pt x="253" y="960"/>
                  <a:pt x="342" y="896"/>
                </a:cubicBezTo>
                <a:cubicBezTo>
                  <a:pt x="342" y="896"/>
                  <a:pt x="271" y="998"/>
                  <a:pt x="126" y="1012"/>
                </a:cubicBezTo>
                <a:cubicBezTo>
                  <a:pt x="114" y="1039"/>
                  <a:pt x="100" y="1062"/>
                  <a:pt x="86" y="1082"/>
                </a:cubicBezTo>
                <a:cubicBezTo>
                  <a:pt x="127" y="1084"/>
                  <a:pt x="242" y="1073"/>
                  <a:pt x="370" y="924"/>
                </a:cubicBezTo>
                <a:cubicBezTo>
                  <a:pt x="370" y="924"/>
                  <a:pt x="290" y="1125"/>
                  <a:pt x="47" y="1131"/>
                </a:cubicBezTo>
                <a:cubicBezTo>
                  <a:pt x="20" y="1160"/>
                  <a:pt x="0" y="1174"/>
                  <a:pt x="0" y="1174"/>
                </a:cubicBezTo>
                <a:cubicBezTo>
                  <a:pt x="0" y="1174"/>
                  <a:pt x="268" y="1214"/>
                  <a:pt x="400" y="974"/>
                </a:cubicBezTo>
                <a:cubicBezTo>
                  <a:pt x="400" y="974"/>
                  <a:pt x="576" y="1110"/>
                  <a:pt x="640" y="1158"/>
                </a:cubicBezTo>
                <a:cubicBezTo>
                  <a:pt x="640" y="1158"/>
                  <a:pt x="620" y="1222"/>
                  <a:pt x="514" y="1280"/>
                </a:cubicBezTo>
                <a:cubicBezTo>
                  <a:pt x="514" y="1280"/>
                  <a:pt x="600" y="1330"/>
                  <a:pt x="766" y="1208"/>
                </a:cubicBezTo>
                <a:cubicBezTo>
                  <a:pt x="766" y="1208"/>
                  <a:pt x="976" y="1274"/>
                  <a:pt x="1124" y="1270"/>
                </a:cubicBezTo>
                <a:cubicBezTo>
                  <a:pt x="1124" y="1270"/>
                  <a:pt x="1118" y="1354"/>
                  <a:pt x="1040" y="1438"/>
                </a:cubicBezTo>
                <a:cubicBezTo>
                  <a:pt x="1040" y="1438"/>
                  <a:pt x="1222" y="1456"/>
                  <a:pt x="1332" y="1276"/>
                </a:cubicBezTo>
                <a:cubicBezTo>
                  <a:pt x="1332" y="1276"/>
                  <a:pt x="1745" y="1297"/>
                  <a:pt x="2050" y="918"/>
                </a:cubicBezTo>
                <a:cubicBezTo>
                  <a:pt x="2058" y="907"/>
                  <a:pt x="2059" y="892"/>
                  <a:pt x="2052" y="881"/>
                </a:cubicBezTo>
                <a:cubicBezTo>
                  <a:pt x="2020" y="828"/>
                  <a:pt x="2020" y="828"/>
                  <a:pt x="2020" y="828"/>
                </a:cubicBezTo>
                <a:cubicBezTo>
                  <a:pt x="2020" y="828"/>
                  <a:pt x="2128" y="898"/>
                  <a:pt x="2144" y="872"/>
                </a:cubicBezTo>
                <a:cubicBezTo>
                  <a:pt x="2160" y="846"/>
                  <a:pt x="1988" y="800"/>
                  <a:pt x="1994" y="712"/>
                </a:cubicBezTo>
                <a:close/>
                <a:moveTo>
                  <a:pt x="1906" y="580"/>
                </a:moveTo>
                <a:cubicBezTo>
                  <a:pt x="1864" y="580"/>
                  <a:pt x="1830" y="551"/>
                  <a:pt x="1830" y="515"/>
                </a:cubicBezTo>
                <a:cubicBezTo>
                  <a:pt x="1830" y="479"/>
                  <a:pt x="1864" y="450"/>
                  <a:pt x="1906" y="450"/>
                </a:cubicBezTo>
                <a:cubicBezTo>
                  <a:pt x="1948" y="450"/>
                  <a:pt x="1982" y="479"/>
                  <a:pt x="1982" y="515"/>
                </a:cubicBezTo>
                <a:cubicBezTo>
                  <a:pt x="1982" y="551"/>
                  <a:pt x="1948" y="580"/>
                  <a:pt x="1906" y="58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6"/>
          <p:cNvSpPr>
            <a:spLocks noEditPoints="1"/>
          </p:cNvSpPr>
          <p:nvPr/>
        </p:nvSpPr>
        <p:spPr bwMode="auto">
          <a:xfrm>
            <a:off x="8717042" y="3281340"/>
            <a:ext cx="476110" cy="377424"/>
          </a:xfrm>
          <a:custGeom>
            <a:avLst/>
            <a:gdLst>
              <a:gd name="T0" fmla="*/ 58 w 116"/>
              <a:gd name="T1" fmla="*/ 0 h 106"/>
              <a:gd name="T2" fmla="*/ 0 w 116"/>
              <a:gd name="T3" fmla="*/ 53 h 106"/>
              <a:gd name="T4" fmla="*/ 58 w 116"/>
              <a:gd name="T5" fmla="*/ 106 h 106"/>
              <a:gd name="T6" fmla="*/ 116 w 116"/>
              <a:gd name="T7" fmla="*/ 53 h 106"/>
              <a:gd name="T8" fmla="*/ 58 w 116"/>
              <a:gd name="T9" fmla="*/ 0 h 106"/>
              <a:gd name="T10" fmla="*/ 69 w 116"/>
              <a:gd name="T11" fmla="*/ 89 h 106"/>
              <a:gd name="T12" fmla="*/ 40 w 116"/>
              <a:gd name="T13" fmla="*/ 62 h 106"/>
              <a:gd name="T14" fmla="*/ 69 w 116"/>
              <a:gd name="T15" fmla="*/ 35 h 106"/>
              <a:gd name="T16" fmla="*/ 97 w 116"/>
              <a:gd name="T17" fmla="*/ 62 h 106"/>
              <a:gd name="T18" fmla="*/ 69 w 116"/>
              <a:gd name="T19" fmla="*/ 8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6" h="106">
                <a:moveTo>
                  <a:pt x="58" y="0"/>
                </a:moveTo>
                <a:cubicBezTo>
                  <a:pt x="26" y="0"/>
                  <a:pt x="0" y="24"/>
                  <a:pt x="0" y="53"/>
                </a:cubicBezTo>
                <a:cubicBezTo>
                  <a:pt x="0" y="82"/>
                  <a:pt x="26" y="106"/>
                  <a:pt x="58" y="106"/>
                </a:cubicBezTo>
                <a:cubicBezTo>
                  <a:pt x="90" y="106"/>
                  <a:pt x="116" y="82"/>
                  <a:pt x="116" y="53"/>
                </a:cubicBezTo>
                <a:cubicBezTo>
                  <a:pt x="116" y="24"/>
                  <a:pt x="90" y="0"/>
                  <a:pt x="58" y="0"/>
                </a:cubicBezTo>
                <a:close/>
                <a:moveTo>
                  <a:pt x="69" y="89"/>
                </a:moveTo>
                <a:cubicBezTo>
                  <a:pt x="53" y="89"/>
                  <a:pt x="40" y="77"/>
                  <a:pt x="40" y="62"/>
                </a:cubicBezTo>
                <a:cubicBezTo>
                  <a:pt x="40" y="47"/>
                  <a:pt x="53" y="35"/>
                  <a:pt x="69" y="35"/>
                </a:cubicBezTo>
                <a:cubicBezTo>
                  <a:pt x="84" y="35"/>
                  <a:pt x="97" y="47"/>
                  <a:pt x="97" y="62"/>
                </a:cubicBezTo>
                <a:cubicBezTo>
                  <a:pt x="97" y="77"/>
                  <a:pt x="84" y="89"/>
                  <a:pt x="69" y="8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3"/>
          <p:cNvGrpSpPr/>
          <p:nvPr/>
        </p:nvGrpSpPr>
        <p:grpSpPr>
          <a:xfrm>
            <a:off x="5313518" y="2737499"/>
            <a:ext cx="1357038" cy="3017844"/>
            <a:chOff x="1954213" y="1341438"/>
            <a:chExt cx="1919288" cy="4935537"/>
          </a:xfrm>
          <a:solidFill>
            <a:schemeClr val="bg1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954213" y="1341438"/>
              <a:ext cx="1919288" cy="2489201"/>
            </a:xfrm>
            <a:custGeom>
              <a:avLst/>
              <a:gdLst>
                <a:gd name="T0" fmla="*/ 1171 w 1209"/>
                <a:gd name="T1" fmla="*/ 1568 h 1568"/>
                <a:gd name="T2" fmla="*/ 0 w 1209"/>
                <a:gd name="T3" fmla="*/ 29 h 1568"/>
                <a:gd name="T4" fmla="*/ 36 w 1209"/>
                <a:gd name="T5" fmla="*/ 0 h 1568"/>
                <a:gd name="T6" fmla="*/ 1209 w 1209"/>
                <a:gd name="T7" fmla="*/ 1539 h 1568"/>
                <a:gd name="T8" fmla="*/ 1171 w 1209"/>
                <a:gd name="T9" fmla="*/ 1568 h 1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9" h="1568">
                  <a:moveTo>
                    <a:pt x="1171" y="1568"/>
                  </a:moveTo>
                  <a:lnTo>
                    <a:pt x="0" y="29"/>
                  </a:lnTo>
                  <a:lnTo>
                    <a:pt x="36" y="0"/>
                  </a:lnTo>
                  <a:lnTo>
                    <a:pt x="1209" y="1539"/>
                  </a:lnTo>
                  <a:lnTo>
                    <a:pt x="1171" y="1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954213" y="3784600"/>
              <a:ext cx="1919288" cy="2492375"/>
            </a:xfrm>
            <a:custGeom>
              <a:avLst/>
              <a:gdLst>
                <a:gd name="T0" fmla="*/ 1171 w 1209"/>
                <a:gd name="T1" fmla="*/ 0 h 1570"/>
                <a:gd name="T2" fmla="*/ 0 w 1209"/>
                <a:gd name="T3" fmla="*/ 1539 h 1570"/>
                <a:gd name="T4" fmla="*/ 36 w 1209"/>
                <a:gd name="T5" fmla="*/ 1570 h 1570"/>
                <a:gd name="T6" fmla="*/ 1209 w 1209"/>
                <a:gd name="T7" fmla="*/ 29 h 1570"/>
                <a:gd name="T8" fmla="*/ 1171 w 1209"/>
                <a:gd name="T9" fmla="*/ 0 h 1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9" h="1570">
                  <a:moveTo>
                    <a:pt x="1171" y="0"/>
                  </a:moveTo>
                  <a:lnTo>
                    <a:pt x="0" y="1539"/>
                  </a:lnTo>
                  <a:lnTo>
                    <a:pt x="36" y="1570"/>
                  </a:lnTo>
                  <a:lnTo>
                    <a:pt x="1209" y="29"/>
                  </a:lnTo>
                  <a:lnTo>
                    <a:pt x="117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6"/>
          <p:cNvGrpSpPr/>
          <p:nvPr/>
        </p:nvGrpSpPr>
        <p:grpSpPr>
          <a:xfrm>
            <a:off x="7968103" y="2737499"/>
            <a:ext cx="1359283" cy="3017844"/>
            <a:chOff x="5708651" y="1341438"/>
            <a:chExt cx="1922463" cy="4935537"/>
          </a:xfrm>
          <a:solidFill>
            <a:schemeClr val="bg1"/>
          </a:solidFill>
        </p:grpSpPr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5708651" y="1341438"/>
              <a:ext cx="1922463" cy="2489201"/>
            </a:xfrm>
            <a:custGeom>
              <a:avLst/>
              <a:gdLst>
                <a:gd name="T0" fmla="*/ 1173 w 1211"/>
                <a:gd name="T1" fmla="*/ 1568 h 1568"/>
                <a:gd name="T2" fmla="*/ 0 w 1211"/>
                <a:gd name="T3" fmla="*/ 29 h 1568"/>
                <a:gd name="T4" fmla="*/ 38 w 1211"/>
                <a:gd name="T5" fmla="*/ 0 h 1568"/>
                <a:gd name="T6" fmla="*/ 1211 w 1211"/>
                <a:gd name="T7" fmla="*/ 1539 h 1568"/>
                <a:gd name="T8" fmla="*/ 1173 w 1211"/>
                <a:gd name="T9" fmla="*/ 1568 h 1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1" h="1568">
                  <a:moveTo>
                    <a:pt x="1173" y="1568"/>
                  </a:moveTo>
                  <a:lnTo>
                    <a:pt x="0" y="29"/>
                  </a:lnTo>
                  <a:lnTo>
                    <a:pt x="38" y="0"/>
                  </a:lnTo>
                  <a:lnTo>
                    <a:pt x="1211" y="1539"/>
                  </a:lnTo>
                  <a:lnTo>
                    <a:pt x="1173" y="1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5708651" y="3784600"/>
              <a:ext cx="1922463" cy="2492375"/>
            </a:xfrm>
            <a:custGeom>
              <a:avLst/>
              <a:gdLst>
                <a:gd name="T0" fmla="*/ 1173 w 1211"/>
                <a:gd name="T1" fmla="*/ 0 h 1570"/>
                <a:gd name="T2" fmla="*/ 0 w 1211"/>
                <a:gd name="T3" fmla="*/ 1539 h 1570"/>
                <a:gd name="T4" fmla="*/ 38 w 1211"/>
                <a:gd name="T5" fmla="*/ 1570 h 1570"/>
                <a:gd name="T6" fmla="*/ 1211 w 1211"/>
                <a:gd name="T7" fmla="*/ 29 h 1570"/>
                <a:gd name="T8" fmla="*/ 1173 w 1211"/>
                <a:gd name="T9" fmla="*/ 0 h 1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1" h="1570">
                  <a:moveTo>
                    <a:pt x="1173" y="0"/>
                  </a:moveTo>
                  <a:lnTo>
                    <a:pt x="0" y="1539"/>
                  </a:lnTo>
                  <a:lnTo>
                    <a:pt x="38" y="1570"/>
                  </a:lnTo>
                  <a:lnTo>
                    <a:pt x="1211" y="29"/>
                  </a:lnTo>
                  <a:lnTo>
                    <a:pt x="11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Freeform 9"/>
          <p:cNvSpPr>
            <a:spLocks/>
          </p:cNvSpPr>
          <p:nvPr/>
        </p:nvSpPr>
        <p:spPr bwMode="auto">
          <a:xfrm>
            <a:off x="2921990" y="3986040"/>
            <a:ext cx="7770119" cy="55328"/>
          </a:xfrm>
          <a:custGeom>
            <a:avLst/>
            <a:gdLst>
              <a:gd name="T0" fmla="*/ 1898 w 1910"/>
              <a:gd name="T1" fmla="*/ 24 h 24"/>
              <a:gd name="T2" fmla="*/ 12 w 1910"/>
              <a:gd name="T3" fmla="*/ 24 h 24"/>
              <a:gd name="T4" fmla="*/ 0 w 1910"/>
              <a:gd name="T5" fmla="*/ 12 h 24"/>
              <a:gd name="T6" fmla="*/ 0 w 1910"/>
              <a:gd name="T7" fmla="*/ 12 h 24"/>
              <a:gd name="T8" fmla="*/ 12 w 1910"/>
              <a:gd name="T9" fmla="*/ 0 h 24"/>
              <a:gd name="T10" fmla="*/ 1898 w 1910"/>
              <a:gd name="T11" fmla="*/ 0 h 24"/>
              <a:gd name="T12" fmla="*/ 1910 w 1910"/>
              <a:gd name="T13" fmla="*/ 12 h 24"/>
              <a:gd name="T14" fmla="*/ 1910 w 1910"/>
              <a:gd name="T15" fmla="*/ 12 h 24"/>
              <a:gd name="T16" fmla="*/ 1898 w 1910"/>
              <a:gd name="T1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10" h="24">
                <a:moveTo>
                  <a:pt x="1898" y="24"/>
                </a:moveTo>
                <a:cubicBezTo>
                  <a:pt x="12" y="24"/>
                  <a:pt x="12" y="24"/>
                  <a:pt x="12" y="24"/>
                </a:cubicBezTo>
                <a:cubicBezTo>
                  <a:pt x="5" y="24"/>
                  <a:pt x="0" y="18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6"/>
                  <a:pt x="5" y="0"/>
                  <a:pt x="12" y="0"/>
                </a:cubicBezTo>
                <a:cubicBezTo>
                  <a:pt x="1898" y="0"/>
                  <a:pt x="1898" y="0"/>
                  <a:pt x="1898" y="0"/>
                </a:cubicBezTo>
                <a:cubicBezTo>
                  <a:pt x="1905" y="0"/>
                  <a:pt x="1910" y="6"/>
                  <a:pt x="1910" y="12"/>
                </a:cubicBezTo>
                <a:cubicBezTo>
                  <a:pt x="1910" y="12"/>
                  <a:pt x="1910" y="12"/>
                  <a:pt x="1910" y="12"/>
                </a:cubicBezTo>
                <a:cubicBezTo>
                  <a:pt x="1910" y="18"/>
                  <a:pt x="1905" y="24"/>
                  <a:pt x="1898" y="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Parallelogram 10"/>
          <p:cNvSpPr/>
          <p:nvPr/>
        </p:nvSpPr>
        <p:spPr>
          <a:xfrm flipV="1">
            <a:off x="6910718" y="2294133"/>
            <a:ext cx="1351743" cy="292868"/>
          </a:xfrm>
          <a:prstGeom prst="parallelogram">
            <a:avLst>
              <a:gd name="adj" fmla="val 7045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1"/>
          <p:cNvSpPr/>
          <p:nvPr/>
        </p:nvSpPr>
        <p:spPr>
          <a:xfrm>
            <a:off x="6916133" y="5462476"/>
            <a:ext cx="1351743" cy="292868"/>
          </a:xfrm>
          <a:prstGeom prst="parallelogram">
            <a:avLst>
              <a:gd name="adj" fmla="val 7045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2"/>
          <p:cNvSpPr/>
          <p:nvPr/>
        </p:nvSpPr>
        <p:spPr>
          <a:xfrm>
            <a:off x="4112488" y="5462476"/>
            <a:ext cx="1506098" cy="292868"/>
          </a:xfrm>
          <a:prstGeom prst="parallelogram">
            <a:avLst>
              <a:gd name="adj" fmla="val 7045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3"/>
          <p:cNvSpPr/>
          <p:nvPr/>
        </p:nvSpPr>
        <p:spPr>
          <a:xfrm flipV="1">
            <a:off x="4250007" y="2297512"/>
            <a:ext cx="1351743" cy="292868"/>
          </a:xfrm>
          <a:prstGeom prst="parallelogram">
            <a:avLst>
              <a:gd name="adj" fmla="val 7045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23"/>
          <p:cNvCxnSpPr/>
          <p:nvPr/>
        </p:nvCxnSpPr>
        <p:spPr>
          <a:xfrm flipH="1">
            <a:off x="3777733" y="2953515"/>
            <a:ext cx="2066786" cy="0"/>
          </a:xfrm>
          <a:prstGeom prst="straightConnector1">
            <a:avLst/>
          </a:prstGeom>
          <a:ln w="25400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4"/>
          <p:cNvSpPr txBox="1"/>
          <p:nvPr/>
        </p:nvSpPr>
        <p:spPr>
          <a:xfrm>
            <a:off x="3868061" y="2642623"/>
            <a:ext cx="1886128" cy="326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Place your text here</a:t>
            </a:r>
          </a:p>
        </p:txBody>
      </p:sp>
      <p:cxnSp>
        <p:nvCxnSpPr>
          <p:cNvPr id="20" name="Straight Arrow Connector 27"/>
          <p:cNvCxnSpPr/>
          <p:nvPr/>
        </p:nvCxnSpPr>
        <p:spPr>
          <a:xfrm flipH="1">
            <a:off x="4058863" y="3343468"/>
            <a:ext cx="2066786" cy="0"/>
          </a:xfrm>
          <a:prstGeom prst="straightConnector1">
            <a:avLst/>
          </a:prstGeom>
          <a:ln w="25400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8"/>
          <p:cNvSpPr txBox="1"/>
          <p:nvPr/>
        </p:nvSpPr>
        <p:spPr>
          <a:xfrm>
            <a:off x="4149191" y="3032576"/>
            <a:ext cx="1886128" cy="326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Place your text here</a:t>
            </a:r>
          </a:p>
        </p:txBody>
      </p:sp>
      <p:cxnSp>
        <p:nvCxnSpPr>
          <p:cNvPr id="22" name="Straight Arrow Connector 30"/>
          <p:cNvCxnSpPr/>
          <p:nvPr/>
        </p:nvCxnSpPr>
        <p:spPr>
          <a:xfrm flipH="1">
            <a:off x="4349058" y="3742495"/>
            <a:ext cx="2066786" cy="0"/>
          </a:xfrm>
          <a:prstGeom prst="straightConnector1">
            <a:avLst/>
          </a:prstGeom>
          <a:ln w="25400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31"/>
          <p:cNvSpPr txBox="1"/>
          <p:nvPr/>
        </p:nvSpPr>
        <p:spPr>
          <a:xfrm>
            <a:off x="4439386" y="3431603"/>
            <a:ext cx="1886128" cy="326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Place your text here</a:t>
            </a:r>
          </a:p>
        </p:txBody>
      </p:sp>
      <p:cxnSp>
        <p:nvCxnSpPr>
          <p:cNvPr id="24" name="Straight Arrow Connector 33"/>
          <p:cNvCxnSpPr/>
          <p:nvPr/>
        </p:nvCxnSpPr>
        <p:spPr>
          <a:xfrm flipH="1">
            <a:off x="6389802" y="2924894"/>
            <a:ext cx="2066786" cy="0"/>
          </a:xfrm>
          <a:prstGeom prst="straightConnector1">
            <a:avLst/>
          </a:prstGeom>
          <a:ln w="25400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34"/>
          <p:cNvSpPr txBox="1"/>
          <p:nvPr/>
        </p:nvSpPr>
        <p:spPr>
          <a:xfrm>
            <a:off x="6480130" y="2614002"/>
            <a:ext cx="1886128" cy="326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Place your text here</a:t>
            </a:r>
          </a:p>
        </p:txBody>
      </p:sp>
      <p:cxnSp>
        <p:nvCxnSpPr>
          <p:cNvPr id="26" name="Straight Arrow Connector 36"/>
          <p:cNvCxnSpPr/>
          <p:nvPr/>
        </p:nvCxnSpPr>
        <p:spPr>
          <a:xfrm flipH="1">
            <a:off x="6670932" y="3314847"/>
            <a:ext cx="2066786" cy="0"/>
          </a:xfrm>
          <a:prstGeom prst="straightConnector1">
            <a:avLst/>
          </a:prstGeom>
          <a:ln w="25400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37"/>
          <p:cNvSpPr txBox="1"/>
          <p:nvPr/>
        </p:nvSpPr>
        <p:spPr>
          <a:xfrm>
            <a:off x="6761260" y="3003955"/>
            <a:ext cx="1886128" cy="326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Place your text here</a:t>
            </a:r>
          </a:p>
        </p:txBody>
      </p:sp>
      <p:cxnSp>
        <p:nvCxnSpPr>
          <p:cNvPr id="28" name="Straight Arrow Connector 39"/>
          <p:cNvCxnSpPr/>
          <p:nvPr/>
        </p:nvCxnSpPr>
        <p:spPr>
          <a:xfrm flipH="1">
            <a:off x="6961127" y="3713875"/>
            <a:ext cx="2066786" cy="0"/>
          </a:xfrm>
          <a:prstGeom prst="straightConnector1">
            <a:avLst/>
          </a:prstGeom>
          <a:ln w="25400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40"/>
          <p:cNvSpPr txBox="1"/>
          <p:nvPr/>
        </p:nvSpPr>
        <p:spPr>
          <a:xfrm>
            <a:off x="7051455" y="3402983"/>
            <a:ext cx="1886128" cy="326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Place your text here</a:t>
            </a:r>
          </a:p>
        </p:txBody>
      </p:sp>
      <p:cxnSp>
        <p:nvCxnSpPr>
          <p:cNvPr id="30" name="Straight Arrow Connector 42"/>
          <p:cNvCxnSpPr/>
          <p:nvPr/>
        </p:nvCxnSpPr>
        <p:spPr>
          <a:xfrm flipH="1">
            <a:off x="3881101" y="4912726"/>
            <a:ext cx="2066786" cy="0"/>
          </a:xfrm>
          <a:prstGeom prst="straightConnector1">
            <a:avLst/>
          </a:prstGeom>
          <a:ln w="25400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43"/>
          <p:cNvSpPr txBox="1"/>
          <p:nvPr/>
        </p:nvSpPr>
        <p:spPr>
          <a:xfrm>
            <a:off x="3971429" y="4601834"/>
            <a:ext cx="1886128" cy="326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Place your text here</a:t>
            </a:r>
          </a:p>
        </p:txBody>
      </p:sp>
      <p:cxnSp>
        <p:nvCxnSpPr>
          <p:cNvPr id="32" name="Straight Arrow Connector 45"/>
          <p:cNvCxnSpPr/>
          <p:nvPr/>
        </p:nvCxnSpPr>
        <p:spPr>
          <a:xfrm flipH="1">
            <a:off x="4214049" y="4495506"/>
            <a:ext cx="2066786" cy="0"/>
          </a:xfrm>
          <a:prstGeom prst="straightConnector1">
            <a:avLst/>
          </a:prstGeom>
          <a:ln w="25400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46"/>
          <p:cNvSpPr txBox="1"/>
          <p:nvPr/>
        </p:nvSpPr>
        <p:spPr>
          <a:xfrm>
            <a:off x="4304377" y="4184614"/>
            <a:ext cx="1886128" cy="326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Place your text here</a:t>
            </a:r>
          </a:p>
        </p:txBody>
      </p:sp>
      <p:cxnSp>
        <p:nvCxnSpPr>
          <p:cNvPr id="34" name="Straight Arrow Connector 48"/>
          <p:cNvCxnSpPr/>
          <p:nvPr/>
        </p:nvCxnSpPr>
        <p:spPr>
          <a:xfrm flipH="1">
            <a:off x="6317252" y="5202920"/>
            <a:ext cx="2066786" cy="0"/>
          </a:xfrm>
          <a:prstGeom prst="straightConnector1">
            <a:avLst/>
          </a:prstGeom>
          <a:ln w="25400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49"/>
          <p:cNvSpPr txBox="1"/>
          <p:nvPr/>
        </p:nvSpPr>
        <p:spPr>
          <a:xfrm>
            <a:off x="6407580" y="4892028"/>
            <a:ext cx="1886128" cy="326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Place your text here</a:t>
            </a:r>
          </a:p>
        </p:txBody>
      </p:sp>
      <p:cxnSp>
        <p:nvCxnSpPr>
          <p:cNvPr id="36" name="Straight Arrow Connector 51"/>
          <p:cNvCxnSpPr/>
          <p:nvPr/>
        </p:nvCxnSpPr>
        <p:spPr>
          <a:xfrm flipH="1">
            <a:off x="6625804" y="4787715"/>
            <a:ext cx="2066786" cy="0"/>
          </a:xfrm>
          <a:prstGeom prst="straightConnector1">
            <a:avLst/>
          </a:prstGeom>
          <a:ln w="25400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52"/>
          <p:cNvSpPr txBox="1"/>
          <p:nvPr/>
        </p:nvSpPr>
        <p:spPr>
          <a:xfrm>
            <a:off x="6716132" y="4476823"/>
            <a:ext cx="1886128" cy="326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Place your text here</a:t>
            </a:r>
          </a:p>
        </p:txBody>
      </p:sp>
      <p:cxnSp>
        <p:nvCxnSpPr>
          <p:cNvPr id="38" name="Straight Arrow Connector 54"/>
          <p:cNvCxnSpPr/>
          <p:nvPr/>
        </p:nvCxnSpPr>
        <p:spPr>
          <a:xfrm flipH="1">
            <a:off x="6934710" y="4386195"/>
            <a:ext cx="2066786" cy="0"/>
          </a:xfrm>
          <a:prstGeom prst="straightConnector1">
            <a:avLst/>
          </a:prstGeom>
          <a:ln w="25400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55"/>
          <p:cNvSpPr txBox="1"/>
          <p:nvPr/>
        </p:nvSpPr>
        <p:spPr>
          <a:xfrm>
            <a:off x="7025038" y="4075303"/>
            <a:ext cx="1886128" cy="326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Place your text here</a:t>
            </a:r>
          </a:p>
        </p:txBody>
      </p:sp>
      <p:sp>
        <p:nvSpPr>
          <p:cNvPr id="40" name="Freeform 56"/>
          <p:cNvSpPr>
            <a:spLocks/>
          </p:cNvSpPr>
          <p:nvPr/>
        </p:nvSpPr>
        <p:spPr bwMode="auto">
          <a:xfrm>
            <a:off x="9366572" y="3974022"/>
            <a:ext cx="914132" cy="55328"/>
          </a:xfrm>
          <a:custGeom>
            <a:avLst/>
            <a:gdLst>
              <a:gd name="T0" fmla="*/ 1898 w 1910"/>
              <a:gd name="T1" fmla="*/ 24 h 24"/>
              <a:gd name="T2" fmla="*/ 12 w 1910"/>
              <a:gd name="T3" fmla="*/ 24 h 24"/>
              <a:gd name="T4" fmla="*/ 0 w 1910"/>
              <a:gd name="T5" fmla="*/ 12 h 24"/>
              <a:gd name="T6" fmla="*/ 0 w 1910"/>
              <a:gd name="T7" fmla="*/ 12 h 24"/>
              <a:gd name="T8" fmla="*/ 12 w 1910"/>
              <a:gd name="T9" fmla="*/ 0 h 24"/>
              <a:gd name="T10" fmla="*/ 1898 w 1910"/>
              <a:gd name="T11" fmla="*/ 0 h 24"/>
              <a:gd name="T12" fmla="*/ 1910 w 1910"/>
              <a:gd name="T13" fmla="*/ 12 h 24"/>
              <a:gd name="T14" fmla="*/ 1910 w 1910"/>
              <a:gd name="T15" fmla="*/ 12 h 24"/>
              <a:gd name="T16" fmla="*/ 1898 w 1910"/>
              <a:gd name="T1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10" h="24">
                <a:moveTo>
                  <a:pt x="1898" y="24"/>
                </a:moveTo>
                <a:cubicBezTo>
                  <a:pt x="12" y="24"/>
                  <a:pt x="12" y="24"/>
                  <a:pt x="12" y="24"/>
                </a:cubicBezTo>
                <a:cubicBezTo>
                  <a:pt x="5" y="24"/>
                  <a:pt x="0" y="18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6"/>
                  <a:pt x="5" y="0"/>
                  <a:pt x="12" y="0"/>
                </a:cubicBezTo>
                <a:cubicBezTo>
                  <a:pt x="1898" y="0"/>
                  <a:pt x="1898" y="0"/>
                  <a:pt x="1898" y="0"/>
                </a:cubicBezTo>
                <a:cubicBezTo>
                  <a:pt x="1905" y="0"/>
                  <a:pt x="1910" y="6"/>
                  <a:pt x="1910" y="12"/>
                </a:cubicBezTo>
                <a:cubicBezTo>
                  <a:pt x="1910" y="12"/>
                  <a:pt x="1910" y="12"/>
                  <a:pt x="1910" y="12"/>
                </a:cubicBezTo>
                <a:cubicBezTo>
                  <a:pt x="1910" y="18"/>
                  <a:pt x="1905" y="24"/>
                  <a:pt x="1898" y="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ectangle 57"/>
          <p:cNvSpPr/>
          <p:nvPr/>
        </p:nvSpPr>
        <p:spPr>
          <a:xfrm>
            <a:off x="10267676" y="3784871"/>
            <a:ext cx="1396590" cy="5236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58"/>
          <p:cNvSpPr txBox="1"/>
          <p:nvPr/>
        </p:nvSpPr>
        <p:spPr>
          <a:xfrm>
            <a:off x="10424797" y="3894423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PROBLEM</a:t>
            </a:r>
          </a:p>
        </p:txBody>
      </p:sp>
      <p:sp>
        <p:nvSpPr>
          <p:cNvPr id="45" name="TextBox 61"/>
          <p:cNvSpPr txBox="1"/>
          <p:nvPr/>
        </p:nvSpPr>
        <p:spPr>
          <a:xfrm>
            <a:off x="4445752" y="2313176"/>
            <a:ext cx="814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+mj-lt"/>
              </a:rPr>
              <a:t>Systems</a:t>
            </a:r>
          </a:p>
        </p:txBody>
      </p:sp>
      <p:sp>
        <p:nvSpPr>
          <p:cNvPr id="46" name="TextBox 62"/>
          <p:cNvSpPr txBox="1"/>
          <p:nvPr/>
        </p:nvSpPr>
        <p:spPr>
          <a:xfrm>
            <a:off x="7074075" y="2313692"/>
            <a:ext cx="885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+mj-lt"/>
              </a:rPr>
              <a:t>Machines</a:t>
            </a:r>
          </a:p>
        </p:txBody>
      </p:sp>
      <p:sp>
        <p:nvSpPr>
          <p:cNvPr id="47" name="TextBox 63"/>
          <p:cNvSpPr txBox="1"/>
          <p:nvPr/>
        </p:nvSpPr>
        <p:spPr>
          <a:xfrm>
            <a:off x="7247785" y="5450684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+mj-lt"/>
              </a:rPr>
              <a:t>People</a:t>
            </a:r>
          </a:p>
        </p:txBody>
      </p:sp>
      <p:sp>
        <p:nvSpPr>
          <p:cNvPr id="48" name="TextBox 64"/>
          <p:cNvSpPr txBox="1"/>
          <p:nvPr/>
        </p:nvSpPr>
        <p:spPr>
          <a:xfrm>
            <a:off x="4569363" y="5459356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+mj-lt"/>
              </a:rPr>
              <a:t>Other</a:t>
            </a:r>
          </a:p>
        </p:txBody>
      </p:sp>
      <p:graphicFrame>
        <p:nvGraphicFramePr>
          <p:cNvPr id="49" name="表格 48">
            <a:extLst>
              <a:ext uri="{FF2B5EF4-FFF2-40B4-BE49-F238E27FC236}">
                <a16:creationId xmlns:a16="http://schemas.microsoft.com/office/drawing/2014/main" id="{3B4B45C1-71A8-D517-B0ED-D17D9528B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58605"/>
              </p:ext>
            </p:extLst>
          </p:nvPr>
        </p:nvGraphicFramePr>
        <p:xfrm>
          <a:off x="7248576" y="19664"/>
          <a:ext cx="49237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940">
                  <a:extLst>
                    <a:ext uri="{9D8B030D-6E8A-4147-A177-3AD203B41FA5}">
                      <a16:colId xmlns:a16="http://schemas.microsoft.com/office/drawing/2014/main" val="1377779473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690119055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578708021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2264884318"/>
                    </a:ext>
                  </a:extLst>
                </a:gridCol>
              </a:tblGrid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D1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主題選定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D2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現況掌握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與目標設定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D3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實施計畫</a:t>
                      </a:r>
                      <a:endParaRPr lang="en-US" altLang="zh-TW" sz="1200" b="0" kern="1200" spc="3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與暫時措施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D4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要因分析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3265"/>
                  </a:ext>
                </a:extLst>
              </a:tr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D5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對策實施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D6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效果確認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D7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實施管制</a:t>
                      </a:r>
                      <a:endParaRPr lang="en-US" altLang="zh-TW" sz="1200" b="0" kern="1200" spc="3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與標準化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D8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持續改善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05826"/>
                  </a:ext>
                </a:extLst>
              </a:tr>
            </a:tbl>
          </a:graphicData>
        </a:graphic>
      </p:graphicFrame>
      <p:sp>
        <p:nvSpPr>
          <p:cNvPr id="51" name="文字方塊 50"/>
          <p:cNvSpPr txBox="1"/>
          <p:nvPr/>
        </p:nvSpPr>
        <p:spPr>
          <a:xfrm>
            <a:off x="200417" y="707923"/>
            <a:ext cx="2881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latin typeface="+mj-ea"/>
                <a:ea typeface="+mj-ea"/>
              </a:rPr>
              <a:t>4.1</a:t>
            </a:r>
            <a:r>
              <a:rPr lang="zh-TW" altLang="en-US" sz="2000" b="1" dirty="0">
                <a:latin typeface="+mj-ea"/>
                <a:ea typeface="+mj-ea"/>
              </a:rPr>
              <a:t> </a:t>
            </a:r>
            <a:r>
              <a:rPr lang="en-US" altLang="zh-TW" sz="2000" b="1" dirty="0">
                <a:latin typeface="+mj-ea"/>
                <a:ea typeface="+mj-ea"/>
              </a:rPr>
              <a:t>PM</a:t>
            </a:r>
            <a:r>
              <a:rPr lang="zh-TW" altLang="en-US" sz="2000" b="1" dirty="0">
                <a:latin typeface="+mj-ea"/>
                <a:ea typeface="+mj-ea"/>
              </a:rPr>
              <a:t>分析</a:t>
            </a:r>
          </a:p>
        </p:txBody>
      </p:sp>
      <p:graphicFrame>
        <p:nvGraphicFramePr>
          <p:cNvPr id="52" name="資料庫圖表 51"/>
          <p:cNvGraphicFramePr/>
          <p:nvPr>
            <p:extLst>
              <p:ext uri="{D42A27DB-BD31-4B8C-83A1-F6EECF244321}">
                <p14:modId xmlns:p14="http://schemas.microsoft.com/office/powerpoint/2010/main" val="3002245348"/>
              </p:ext>
            </p:extLst>
          </p:nvPr>
        </p:nvGraphicFramePr>
        <p:xfrm>
          <a:off x="185554" y="934063"/>
          <a:ext cx="6897132" cy="974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6571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79AA6CC-E0A4-0BC1-E626-218F199C6C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664" y="19664"/>
            <a:ext cx="7228912" cy="688259"/>
          </a:xfrm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1800"/>
              </a:spcAft>
            </a:pPr>
            <a:r>
              <a:rPr lang="en-US" altLang="zh-TW" sz="3200" spc="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en-US" altLang="zh-TW" sz="3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D4</a:t>
            </a:r>
            <a:r>
              <a:rPr lang="zh-TW" altLang="en-US" sz="3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要因分析</a:t>
            </a:r>
            <a:endParaRPr sz="2800" spc="6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3B4B45C1-71A8-D517-B0ED-D17D9528B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507810"/>
              </p:ext>
            </p:extLst>
          </p:nvPr>
        </p:nvGraphicFramePr>
        <p:xfrm>
          <a:off x="7248576" y="19664"/>
          <a:ext cx="49237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940">
                  <a:extLst>
                    <a:ext uri="{9D8B030D-6E8A-4147-A177-3AD203B41FA5}">
                      <a16:colId xmlns:a16="http://schemas.microsoft.com/office/drawing/2014/main" val="1377779473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690119055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578708021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2264884318"/>
                    </a:ext>
                  </a:extLst>
                </a:gridCol>
              </a:tblGrid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D1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主題選定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D2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現況掌握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與目標設定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D3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實施計畫</a:t>
                      </a:r>
                      <a:endParaRPr lang="en-US" altLang="zh-TW" sz="1200" b="0" kern="1200" spc="3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與暫時措施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D4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要因分析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3265"/>
                  </a:ext>
                </a:extLst>
              </a:tr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D5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對策實施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D6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效果確認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D7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實施管制</a:t>
                      </a:r>
                      <a:endParaRPr lang="en-US" altLang="zh-TW" sz="1200" b="0" kern="1200" spc="3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與標準化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D8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持續改善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05826"/>
                  </a:ext>
                </a:extLst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200417" y="707923"/>
            <a:ext cx="2881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latin typeface="+mj-ea"/>
                <a:ea typeface="+mj-ea"/>
              </a:rPr>
              <a:t>4.1</a:t>
            </a:r>
            <a:r>
              <a:rPr lang="zh-TW" altLang="en-US" sz="2000" b="1" dirty="0">
                <a:latin typeface="+mj-ea"/>
                <a:ea typeface="+mj-ea"/>
              </a:rPr>
              <a:t> </a:t>
            </a:r>
            <a:r>
              <a:rPr lang="en-US" altLang="zh-TW" sz="2000" b="1" dirty="0">
                <a:latin typeface="+mj-ea"/>
                <a:ea typeface="+mj-ea"/>
              </a:rPr>
              <a:t>PM</a:t>
            </a:r>
            <a:r>
              <a:rPr lang="zh-TW" altLang="en-US" sz="2000" b="1" dirty="0">
                <a:latin typeface="+mj-ea"/>
                <a:ea typeface="+mj-ea"/>
              </a:rPr>
              <a:t>分析</a:t>
            </a:r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72852062"/>
              </p:ext>
            </p:extLst>
          </p:nvPr>
        </p:nvGraphicFramePr>
        <p:xfrm>
          <a:off x="185554" y="934063"/>
          <a:ext cx="6897132" cy="974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圖片 3">
            <a:extLst>
              <a:ext uri="{FF2B5EF4-FFF2-40B4-BE49-F238E27FC236}">
                <a16:creationId xmlns:a16="http://schemas.microsoft.com/office/drawing/2014/main" id="{32E1DB30-8144-B3AE-D898-07334D4450B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8980" t="18630" r="7184" b="5840"/>
          <a:stretch>
            <a:fillRect/>
          </a:stretch>
        </p:blipFill>
        <p:spPr>
          <a:xfrm>
            <a:off x="2065392" y="2134407"/>
            <a:ext cx="8394384" cy="378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81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3DDC7-58BE-5D4B-75ED-0E4E27732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BD20B357-EE2B-ECD9-BBF0-3EA5AC2089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664" y="19664"/>
            <a:ext cx="7228912" cy="688259"/>
          </a:xfrm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1800"/>
              </a:spcAft>
            </a:pPr>
            <a:r>
              <a:rPr lang="en-US" altLang="zh-TW" sz="3200" spc="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en-US" altLang="zh-TW" sz="3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D4</a:t>
            </a:r>
            <a:r>
              <a:rPr lang="zh-TW" altLang="en-US" sz="3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要因分析</a:t>
            </a:r>
            <a:r>
              <a:rPr lang="en-US" altLang="zh-TW" sz="28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-</a:t>
            </a:r>
            <a:r>
              <a:rPr lang="zh-TW" altLang="en-US" sz="28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結論</a:t>
            </a:r>
            <a:endParaRPr sz="2800" spc="6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3EB94E3-3841-132A-EB9D-85C546AA3724}"/>
              </a:ext>
            </a:extLst>
          </p:cNvPr>
          <p:cNvGraphicFramePr>
            <a:graphicFrameLocks noGrp="1"/>
          </p:cNvGraphicFramePr>
          <p:nvPr/>
        </p:nvGraphicFramePr>
        <p:xfrm>
          <a:off x="7248576" y="19664"/>
          <a:ext cx="49237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940">
                  <a:extLst>
                    <a:ext uri="{9D8B030D-6E8A-4147-A177-3AD203B41FA5}">
                      <a16:colId xmlns:a16="http://schemas.microsoft.com/office/drawing/2014/main" val="1377779473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690119055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578708021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2264884318"/>
                    </a:ext>
                  </a:extLst>
                </a:gridCol>
              </a:tblGrid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D1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主題選定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D2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現況掌握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與目標設定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D3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實施計畫</a:t>
                      </a:r>
                      <a:endParaRPr lang="en-US" altLang="zh-TW" sz="1200" b="0" kern="1200" spc="3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與暫時措施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D4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要因分析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3265"/>
                  </a:ext>
                </a:extLst>
              </a:tr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D5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對策實施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D6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效果確認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D7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實施管制</a:t>
                      </a:r>
                      <a:endParaRPr lang="en-US" altLang="zh-TW" sz="1200" b="0" kern="1200" spc="3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與標準化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D8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持續改善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05826"/>
                  </a:ext>
                </a:extLst>
              </a:tr>
            </a:tbl>
          </a:graphicData>
        </a:graphic>
      </p:graphicFrame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2B91C98E-CBC4-3375-BAD0-A7D3044E1C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600757"/>
              </p:ext>
            </p:extLst>
          </p:nvPr>
        </p:nvGraphicFramePr>
        <p:xfrm>
          <a:off x="2230182" y="1783591"/>
          <a:ext cx="7731636" cy="3132344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577212">
                  <a:extLst>
                    <a:ext uri="{9D8B030D-6E8A-4147-A177-3AD203B41FA5}">
                      <a16:colId xmlns:a16="http://schemas.microsoft.com/office/drawing/2014/main" val="2113283649"/>
                    </a:ext>
                  </a:extLst>
                </a:gridCol>
                <a:gridCol w="2577212">
                  <a:extLst>
                    <a:ext uri="{9D8B030D-6E8A-4147-A177-3AD203B41FA5}">
                      <a16:colId xmlns:a16="http://schemas.microsoft.com/office/drawing/2014/main" val="2587639225"/>
                    </a:ext>
                  </a:extLst>
                </a:gridCol>
                <a:gridCol w="2577212">
                  <a:extLst>
                    <a:ext uri="{9D8B030D-6E8A-4147-A177-3AD203B41FA5}">
                      <a16:colId xmlns:a16="http://schemas.microsoft.com/office/drawing/2014/main" val="2327158751"/>
                    </a:ext>
                  </a:extLst>
                </a:gridCol>
              </a:tblGrid>
              <a:tr h="57734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/>
                        <a:t>項次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/>
                        <a:t>現況問題要因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/>
                        <a:t>分類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303132"/>
                  </a:ext>
                </a:extLst>
              </a:tr>
              <a:tr h="57734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Q1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換模浪類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2946762"/>
                  </a:ext>
                </a:extLst>
              </a:tr>
              <a:tr h="57734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Q2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/>
                        <a:t>加工浪類</a:t>
                      </a:r>
                    </a:p>
                    <a:p>
                      <a:pPr algn="ctr"/>
                      <a:r>
                        <a:rPr lang="zh-TW" altLang="en-US" sz="2400" dirty="0"/>
                        <a:t>等待浪費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1079867"/>
                  </a:ext>
                </a:extLst>
              </a:tr>
              <a:tr h="57734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Q3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07095"/>
                  </a:ext>
                </a:extLst>
              </a:tr>
              <a:tr h="577346"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1374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5638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79AA6CC-E0A4-0BC1-E626-218F199C6C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664" y="19664"/>
            <a:ext cx="7228912" cy="688259"/>
          </a:xfrm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1800"/>
              </a:spcAft>
            </a:pPr>
            <a:r>
              <a:rPr lang="en-US" altLang="zh-TW" sz="3200" spc="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en-US" altLang="zh-TW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D5</a:t>
            </a:r>
            <a:r>
              <a:rPr lang="zh-TW" altLang="en-US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對策實施</a:t>
            </a:r>
            <a:endParaRPr sz="2800" spc="6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3B4B45C1-71A8-D517-B0ED-D17D9528B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491008"/>
              </p:ext>
            </p:extLst>
          </p:nvPr>
        </p:nvGraphicFramePr>
        <p:xfrm>
          <a:off x="7248576" y="19664"/>
          <a:ext cx="49237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940">
                  <a:extLst>
                    <a:ext uri="{9D8B030D-6E8A-4147-A177-3AD203B41FA5}">
                      <a16:colId xmlns:a16="http://schemas.microsoft.com/office/drawing/2014/main" val="1377779473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690119055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578708021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2264884318"/>
                    </a:ext>
                  </a:extLst>
                </a:gridCol>
              </a:tblGrid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D1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主題選定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D2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現況掌握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與目標設定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D3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實施計畫</a:t>
                      </a:r>
                      <a:endParaRPr lang="en-US" altLang="zh-TW" sz="1200" b="0" kern="1200" spc="3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與暫時措施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D4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要因分析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3265"/>
                  </a:ext>
                </a:extLst>
              </a:tr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D5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對策實施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D6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效果確認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D7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實施管制</a:t>
                      </a:r>
                      <a:endParaRPr lang="en-US" altLang="zh-TW" sz="1200" b="0" kern="1200" spc="3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與標準化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D8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持續改善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05826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DF5E6986-FF58-5567-9906-33378CB805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273702"/>
              </p:ext>
            </p:extLst>
          </p:nvPr>
        </p:nvGraphicFramePr>
        <p:xfrm>
          <a:off x="615180" y="1127050"/>
          <a:ext cx="11027475" cy="4803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867">
                  <a:extLst>
                    <a:ext uri="{9D8B030D-6E8A-4147-A177-3AD203B41FA5}">
                      <a16:colId xmlns:a16="http://schemas.microsoft.com/office/drawing/2014/main" val="2541377704"/>
                    </a:ext>
                  </a:extLst>
                </a:gridCol>
                <a:gridCol w="931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960">
                  <a:extLst>
                    <a:ext uri="{9D8B030D-6E8A-4147-A177-3AD203B41FA5}">
                      <a16:colId xmlns:a16="http://schemas.microsoft.com/office/drawing/2014/main" val="61661205"/>
                    </a:ext>
                  </a:extLst>
                </a:gridCol>
                <a:gridCol w="1006960">
                  <a:extLst>
                    <a:ext uri="{9D8B030D-6E8A-4147-A177-3AD203B41FA5}">
                      <a16:colId xmlns:a16="http://schemas.microsoft.com/office/drawing/2014/main" val="1733471935"/>
                    </a:ext>
                  </a:extLst>
                </a:gridCol>
                <a:gridCol w="1006960">
                  <a:extLst>
                    <a:ext uri="{9D8B030D-6E8A-4147-A177-3AD203B41FA5}">
                      <a16:colId xmlns:a16="http://schemas.microsoft.com/office/drawing/2014/main" val="4187117108"/>
                    </a:ext>
                  </a:extLst>
                </a:gridCol>
                <a:gridCol w="1006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6960">
                  <a:extLst>
                    <a:ext uri="{9D8B030D-6E8A-4147-A177-3AD203B41FA5}">
                      <a16:colId xmlns:a16="http://schemas.microsoft.com/office/drawing/2014/main" val="3748359974"/>
                    </a:ext>
                  </a:extLst>
                </a:gridCol>
                <a:gridCol w="1006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06960">
                  <a:extLst>
                    <a:ext uri="{9D8B030D-6E8A-4147-A177-3AD203B41FA5}">
                      <a16:colId xmlns:a16="http://schemas.microsoft.com/office/drawing/2014/main" val="4056406052"/>
                    </a:ext>
                  </a:extLst>
                </a:gridCol>
                <a:gridCol w="1006960">
                  <a:extLst>
                    <a:ext uri="{9D8B030D-6E8A-4147-A177-3AD203B41FA5}">
                      <a16:colId xmlns:a16="http://schemas.microsoft.com/office/drawing/2014/main" val="4029270283"/>
                    </a:ext>
                  </a:extLst>
                </a:gridCol>
                <a:gridCol w="1006960">
                  <a:extLst>
                    <a:ext uri="{9D8B030D-6E8A-4147-A177-3AD203B41FA5}">
                      <a16:colId xmlns:a16="http://schemas.microsoft.com/office/drawing/2014/main" val="3634455507"/>
                    </a:ext>
                  </a:extLst>
                </a:gridCol>
              </a:tblGrid>
              <a:tr h="170122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改善項目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保全預防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改良保養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自主保養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計劃保養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預防保養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400" b="1" i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教育訓練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b="1" i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設備效率化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199973"/>
                  </a:ext>
                </a:extLst>
              </a:tr>
              <a:tr h="1459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b="1" i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i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一般同仁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i="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Level 1</a:t>
                      </a:r>
                      <a:endParaRPr lang="zh-TW" altLang="en-US" sz="1400" b="1" i="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故障損失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暖機損失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14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改善前</a:t>
                      </a:r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後</a:t>
                      </a:r>
                      <a:endParaRPr lang="en-US" altLang="zh-TW" sz="1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照片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0"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8080487"/>
                  </a:ext>
                </a:extLst>
              </a:tr>
              <a:tr h="106687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效益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0">
                  <a:txBody>
                    <a:bodyPr/>
                    <a:lstStyle/>
                    <a:p>
                      <a:pPr algn="l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度</a:t>
                      </a:r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=0.5kgCO</a:t>
                      </a:r>
                      <a:r>
                        <a:rPr lang="en-US" altLang="zh-TW" sz="11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zh-TW" altLang="en-US" sz="1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A45F2615-2D89-E859-C1F4-2F402093B2FD}"/>
              </a:ext>
            </a:extLst>
          </p:cNvPr>
          <p:cNvSpPr txBox="1"/>
          <p:nvPr/>
        </p:nvSpPr>
        <p:spPr>
          <a:xfrm>
            <a:off x="486291" y="764787"/>
            <a:ext cx="9224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故障真因</a:t>
            </a:r>
            <a:r>
              <a:rPr lang="en-US" altLang="zh-TW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1:</a:t>
            </a:r>
            <a:endParaRPr lang="zh-TW" altLang="en-US" sz="1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1165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79AA6CC-E0A4-0BC1-E626-218F199C6C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664" y="19664"/>
            <a:ext cx="7228912" cy="688259"/>
          </a:xfrm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1800"/>
              </a:spcAft>
            </a:pPr>
            <a:r>
              <a:rPr lang="en-US" altLang="zh-TW" sz="3200" spc="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en-US" altLang="zh-TW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D5</a:t>
            </a:r>
            <a:r>
              <a:rPr lang="zh-TW" altLang="en-US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對策實施</a:t>
            </a:r>
            <a:endParaRPr sz="2800" spc="6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3B4B45C1-71A8-D517-B0ED-D17D9528BCE6}"/>
              </a:ext>
            </a:extLst>
          </p:cNvPr>
          <p:cNvGraphicFramePr>
            <a:graphicFrameLocks noGrp="1"/>
          </p:cNvGraphicFramePr>
          <p:nvPr/>
        </p:nvGraphicFramePr>
        <p:xfrm>
          <a:off x="7248576" y="19664"/>
          <a:ext cx="49237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940">
                  <a:extLst>
                    <a:ext uri="{9D8B030D-6E8A-4147-A177-3AD203B41FA5}">
                      <a16:colId xmlns:a16="http://schemas.microsoft.com/office/drawing/2014/main" val="1377779473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690119055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578708021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2264884318"/>
                    </a:ext>
                  </a:extLst>
                </a:gridCol>
              </a:tblGrid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D1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主題選定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D2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現況掌握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與目標設定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D3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實施計畫</a:t>
                      </a:r>
                      <a:endParaRPr lang="en-US" altLang="zh-TW" sz="1200" b="0" kern="1200" spc="3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與暫時措施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D4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要因分析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3265"/>
                  </a:ext>
                </a:extLst>
              </a:tr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D5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對策實施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D6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效果確認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D7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實施管制</a:t>
                      </a:r>
                      <a:endParaRPr lang="en-US" altLang="zh-TW" sz="1200" b="0" kern="1200" spc="3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與標準化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D8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持續改善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05826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DF5E6986-FF58-5567-9906-33378CB805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65947"/>
              </p:ext>
            </p:extLst>
          </p:nvPr>
        </p:nvGraphicFramePr>
        <p:xfrm>
          <a:off x="615180" y="1127050"/>
          <a:ext cx="11027475" cy="4803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867">
                  <a:extLst>
                    <a:ext uri="{9D8B030D-6E8A-4147-A177-3AD203B41FA5}">
                      <a16:colId xmlns:a16="http://schemas.microsoft.com/office/drawing/2014/main" val="2541377704"/>
                    </a:ext>
                  </a:extLst>
                </a:gridCol>
                <a:gridCol w="931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960">
                  <a:extLst>
                    <a:ext uri="{9D8B030D-6E8A-4147-A177-3AD203B41FA5}">
                      <a16:colId xmlns:a16="http://schemas.microsoft.com/office/drawing/2014/main" val="61661205"/>
                    </a:ext>
                  </a:extLst>
                </a:gridCol>
                <a:gridCol w="1006960">
                  <a:extLst>
                    <a:ext uri="{9D8B030D-6E8A-4147-A177-3AD203B41FA5}">
                      <a16:colId xmlns:a16="http://schemas.microsoft.com/office/drawing/2014/main" val="1733471935"/>
                    </a:ext>
                  </a:extLst>
                </a:gridCol>
                <a:gridCol w="1006960">
                  <a:extLst>
                    <a:ext uri="{9D8B030D-6E8A-4147-A177-3AD203B41FA5}">
                      <a16:colId xmlns:a16="http://schemas.microsoft.com/office/drawing/2014/main" val="4187117108"/>
                    </a:ext>
                  </a:extLst>
                </a:gridCol>
                <a:gridCol w="1006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6960">
                  <a:extLst>
                    <a:ext uri="{9D8B030D-6E8A-4147-A177-3AD203B41FA5}">
                      <a16:colId xmlns:a16="http://schemas.microsoft.com/office/drawing/2014/main" val="3748359974"/>
                    </a:ext>
                  </a:extLst>
                </a:gridCol>
                <a:gridCol w="1006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06960">
                  <a:extLst>
                    <a:ext uri="{9D8B030D-6E8A-4147-A177-3AD203B41FA5}">
                      <a16:colId xmlns:a16="http://schemas.microsoft.com/office/drawing/2014/main" val="4056406052"/>
                    </a:ext>
                  </a:extLst>
                </a:gridCol>
                <a:gridCol w="1006960">
                  <a:extLst>
                    <a:ext uri="{9D8B030D-6E8A-4147-A177-3AD203B41FA5}">
                      <a16:colId xmlns:a16="http://schemas.microsoft.com/office/drawing/2014/main" val="4029270283"/>
                    </a:ext>
                  </a:extLst>
                </a:gridCol>
                <a:gridCol w="1006960">
                  <a:extLst>
                    <a:ext uri="{9D8B030D-6E8A-4147-A177-3AD203B41FA5}">
                      <a16:colId xmlns:a16="http://schemas.microsoft.com/office/drawing/2014/main" val="3634455507"/>
                    </a:ext>
                  </a:extLst>
                </a:gridCol>
              </a:tblGrid>
              <a:tr h="170122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改善項目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保全預防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改良保養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自主保養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計劃保養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預防保養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400" b="1" i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教育訓練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b="1" i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設備效率化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199973"/>
                  </a:ext>
                </a:extLst>
              </a:tr>
              <a:tr h="1459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b="1" i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i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一般同仁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i="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Level 1</a:t>
                      </a:r>
                      <a:endParaRPr lang="zh-TW" altLang="en-US" sz="1400" b="1" i="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故障損失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暖機損失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14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改善前</a:t>
                      </a:r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後</a:t>
                      </a:r>
                      <a:endParaRPr lang="en-US" altLang="zh-TW" sz="1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照片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0"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8080487"/>
                  </a:ext>
                </a:extLst>
              </a:tr>
              <a:tr h="106687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效益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0">
                  <a:txBody>
                    <a:bodyPr/>
                    <a:lstStyle/>
                    <a:p>
                      <a:pPr algn="l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度</a:t>
                      </a:r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=0.5kgCO</a:t>
                      </a:r>
                      <a:r>
                        <a:rPr lang="en-US" altLang="zh-TW" sz="11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zh-TW" altLang="en-US" sz="1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A45F2615-2D89-E859-C1F4-2F402093B2FD}"/>
              </a:ext>
            </a:extLst>
          </p:cNvPr>
          <p:cNvSpPr txBox="1"/>
          <p:nvPr/>
        </p:nvSpPr>
        <p:spPr>
          <a:xfrm>
            <a:off x="486291" y="764787"/>
            <a:ext cx="9224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故障真因</a:t>
            </a:r>
            <a:r>
              <a:rPr lang="en-US" altLang="zh-TW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2:</a:t>
            </a:r>
            <a:endParaRPr lang="zh-TW" altLang="en-US" sz="1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8839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向右箭號 14"/>
          <p:cNvSpPr/>
          <p:nvPr/>
        </p:nvSpPr>
        <p:spPr>
          <a:xfrm rot="5400000">
            <a:off x="6039657" y="3471897"/>
            <a:ext cx="467126" cy="2434856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79AA6CC-E0A4-0BC1-E626-218F199C6C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664" y="19664"/>
            <a:ext cx="7228912" cy="688259"/>
          </a:xfrm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1800"/>
              </a:spcAft>
            </a:pPr>
            <a:r>
              <a:rPr lang="en-US" altLang="zh-TW" sz="3200" spc="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en-US" altLang="zh-TW" sz="3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D6</a:t>
            </a:r>
            <a:r>
              <a:rPr lang="zh-TW" altLang="en-US" sz="3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效果確認</a:t>
            </a:r>
            <a:endParaRPr sz="2400" spc="6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6" name="圖表 5"/>
          <p:cNvGraphicFramePr/>
          <p:nvPr/>
        </p:nvGraphicFramePr>
        <p:xfrm>
          <a:off x="638493" y="1683324"/>
          <a:ext cx="5485871" cy="2690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圖表 13"/>
          <p:cNvGraphicFramePr/>
          <p:nvPr/>
        </p:nvGraphicFramePr>
        <p:xfrm>
          <a:off x="6415371" y="1687046"/>
          <a:ext cx="5441544" cy="2686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5630011" y="4452040"/>
            <a:ext cx="128641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b="1" dirty="0"/>
              <a:t>改善後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211050" y="1160794"/>
            <a:ext cx="367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b="1" dirty="0"/>
              <a:t>機台數量</a:t>
            </a:r>
            <a:r>
              <a:rPr lang="en-US" altLang="zh-TW" b="1" dirty="0"/>
              <a:t>:</a:t>
            </a:r>
            <a:r>
              <a:rPr lang="zh-TW" altLang="en-US" b="1" dirty="0"/>
              <a:t> </a:t>
            </a:r>
            <a:r>
              <a:rPr lang="en-US" altLang="zh-TW" b="1" dirty="0"/>
              <a:t>25</a:t>
            </a:r>
            <a:r>
              <a:rPr lang="zh-TW" altLang="en-US" b="1" dirty="0"/>
              <a:t>台</a:t>
            </a:r>
            <a:endParaRPr lang="en-US" altLang="zh-TW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b="1" dirty="0"/>
              <a:t>統計區間</a:t>
            </a:r>
            <a:r>
              <a:rPr lang="en-US" altLang="zh-TW" b="1" dirty="0"/>
              <a:t>:</a:t>
            </a:r>
            <a:r>
              <a:rPr lang="zh-TW" altLang="en-US" b="1" dirty="0"/>
              <a:t> </a:t>
            </a:r>
            <a:r>
              <a:rPr lang="en-US" altLang="zh-TW" b="1" dirty="0"/>
              <a:t>2024</a:t>
            </a:r>
            <a:r>
              <a:rPr lang="zh-TW" altLang="en-US" b="1" dirty="0"/>
              <a:t>年</a:t>
            </a:r>
            <a:r>
              <a:rPr lang="en-US" altLang="zh-TW" b="1" dirty="0"/>
              <a:t>1</a:t>
            </a:r>
            <a:r>
              <a:rPr lang="zh-TW" altLang="en-US" b="1" dirty="0"/>
              <a:t>月</a:t>
            </a:r>
            <a:r>
              <a:rPr lang="en-US" altLang="zh-TW" b="1" dirty="0"/>
              <a:t>~9</a:t>
            </a:r>
            <a:r>
              <a:rPr lang="zh-TW" altLang="en-US" b="1" dirty="0"/>
              <a:t>月</a:t>
            </a:r>
            <a:endParaRPr lang="en-US" altLang="zh-TW" b="1" dirty="0"/>
          </a:p>
        </p:txBody>
      </p:sp>
      <p:sp>
        <p:nvSpPr>
          <p:cNvPr id="2" name="文字方塊 1"/>
          <p:cNvSpPr txBox="1"/>
          <p:nvPr/>
        </p:nvSpPr>
        <p:spPr>
          <a:xfrm>
            <a:off x="200417" y="707923"/>
            <a:ext cx="2881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latin typeface="+mj-ea"/>
                <a:ea typeface="+mj-ea"/>
              </a:rPr>
              <a:t>6.1</a:t>
            </a:r>
            <a:r>
              <a:rPr lang="zh-TW" altLang="en-US" sz="2000" b="1" dirty="0">
                <a:latin typeface="+mj-ea"/>
                <a:ea typeface="+mj-ea"/>
              </a:rPr>
              <a:t> 指標</a:t>
            </a:r>
            <a:r>
              <a:rPr lang="en-US" altLang="zh-TW" sz="2000" b="1" dirty="0">
                <a:latin typeface="+mj-ea"/>
                <a:ea typeface="+mj-ea"/>
              </a:rPr>
              <a:t>_OEE</a:t>
            </a:r>
            <a:r>
              <a:rPr lang="zh-TW" altLang="en-US" sz="2000" b="1" dirty="0">
                <a:latin typeface="+mj-ea"/>
                <a:ea typeface="+mj-ea"/>
              </a:rPr>
              <a:t>與</a:t>
            </a:r>
            <a:r>
              <a:rPr lang="en-US" altLang="zh-TW" sz="2000" b="1" dirty="0">
                <a:latin typeface="+mj-ea"/>
                <a:ea typeface="+mj-ea"/>
              </a:rPr>
              <a:t>MTBF</a:t>
            </a:r>
            <a:endParaRPr lang="zh-TW" altLang="en-US" sz="2000" b="1" dirty="0">
              <a:latin typeface="+mj-ea"/>
              <a:ea typeface="+mj-ea"/>
            </a:endParaRPr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3B4B45C1-71A8-D517-B0ED-D17D9528B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069459"/>
              </p:ext>
            </p:extLst>
          </p:nvPr>
        </p:nvGraphicFramePr>
        <p:xfrm>
          <a:off x="7248576" y="19664"/>
          <a:ext cx="49237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940">
                  <a:extLst>
                    <a:ext uri="{9D8B030D-6E8A-4147-A177-3AD203B41FA5}">
                      <a16:colId xmlns:a16="http://schemas.microsoft.com/office/drawing/2014/main" val="1377779473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690119055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578708021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2264884318"/>
                    </a:ext>
                  </a:extLst>
                </a:gridCol>
              </a:tblGrid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D1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主題選定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D2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現況掌握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與目標設定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D3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實施計畫</a:t>
                      </a:r>
                      <a:endParaRPr lang="en-US" altLang="zh-TW" sz="1200" b="0" kern="1200" spc="3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與暫時措施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D4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要因分析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3265"/>
                  </a:ext>
                </a:extLst>
              </a:tr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D5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對策實施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D6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效果確認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D7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實施管制</a:t>
                      </a:r>
                      <a:endParaRPr lang="en-US" altLang="zh-TW" sz="1200" b="0" kern="1200" spc="3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與標準化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D8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持續改善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05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641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79AA6CC-E0A4-0BC1-E626-218F199C6C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664" y="19664"/>
            <a:ext cx="7228912" cy="688259"/>
          </a:xfrm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1800"/>
              </a:spcAft>
            </a:pPr>
            <a:r>
              <a:rPr lang="en-US" altLang="zh-TW" sz="3200" spc="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en-US" altLang="zh-TW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D6</a:t>
            </a:r>
            <a:r>
              <a:rPr lang="zh-TW" altLang="en-US" sz="3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效果確認</a:t>
            </a:r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3B4B45C1-71A8-D517-B0ED-D17D9528BCE6}"/>
              </a:ext>
            </a:extLst>
          </p:cNvPr>
          <p:cNvGraphicFramePr>
            <a:graphicFrameLocks noGrp="1"/>
          </p:cNvGraphicFramePr>
          <p:nvPr/>
        </p:nvGraphicFramePr>
        <p:xfrm>
          <a:off x="7248576" y="19664"/>
          <a:ext cx="49237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940">
                  <a:extLst>
                    <a:ext uri="{9D8B030D-6E8A-4147-A177-3AD203B41FA5}">
                      <a16:colId xmlns:a16="http://schemas.microsoft.com/office/drawing/2014/main" val="1377779473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690119055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578708021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2264884318"/>
                    </a:ext>
                  </a:extLst>
                </a:gridCol>
              </a:tblGrid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D1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主題選定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D2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現況掌握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與目標設定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D3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實施計畫</a:t>
                      </a:r>
                      <a:endParaRPr lang="en-US" altLang="zh-TW" sz="1200" b="0" kern="1200" spc="3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與暫時措施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D4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要因分析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3265"/>
                  </a:ext>
                </a:extLst>
              </a:tr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D5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對策實施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D6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效果確認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D7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實施管制</a:t>
                      </a:r>
                      <a:endParaRPr lang="en-US" altLang="zh-TW" sz="1200" b="0" kern="1200" spc="3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與標準化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D8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持續改善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05826"/>
                  </a:ext>
                </a:extLst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176783"/>
              </p:ext>
            </p:extLst>
          </p:nvPr>
        </p:nvGraphicFramePr>
        <p:xfrm>
          <a:off x="502092" y="1172952"/>
          <a:ext cx="11140560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9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8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1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60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567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87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12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12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12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669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2860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 u="none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結果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800" b="1" u="none" dirty="0">
                          <a:solidFill>
                            <a:srgbClr val="0000FF"/>
                          </a:solidFill>
                        </a:rPr>
                        <a:t>原因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zh-TW" altLang="en-US" sz="1800" b="1" u="none" dirty="0">
                          <a:solidFill>
                            <a:srgbClr val="FF66CC"/>
                          </a:solidFill>
                        </a:rPr>
                        <a:t>措施執行結果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800" b="1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800" b="1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800" b="1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800" b="1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latin typeface="+mj-ea"/>
                          <a:ea typeface="+mj-ea"/>
                        </a:rPr>
                        <a:t>項次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Process step </a:t>
                      </a:r>
                      <a:endParaRPr lang="zh-TW" altLang="en-US" sz="12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/>
                        <a:t>潛在失效原因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0000FF"/>
                          </a:solidFill>
                        </a:rPr>
                        <a:t>RPN</a:t>
                      </a:r>
                      <a:endParaRPr lang="zh-TW" alt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</a:rPr>
                        <a:t>措施內容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</a:rPr>
                        <a:t>完成日期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/>
                        <a:t>S-</a:t>
                      </a:r>
                      <a:r>
                        <a:rPr lang="zh-TW" altLang="en-US" sz="1200" b="1" dirty="0"/>
                        <a:t>嚴重度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/>
                        <a:t>O-</a:t>
                      </a:r>
                      <a:r>
                        <a:rPr lang="zh-TW" altLang="en-US" sz="1200" b="1" dirty="0"/>
                        <a:t>發生度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/>
                        <a:t>D-</a:t>
                      </a:r>
                      <a:r>
                        <a:rPr lang="zh-TW" altLang="en-US" sz="1200" b="1" dirty="0"/>
                        <a:t>難檢度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solidFill>
                            <a:srgbClr val="FF66CC"/>
                          </a:solidFill>
                        </a:rPr>
                        <a:t>RPN</a:t>
                      </a:r>
                      <a:endParaRPr lang="zh-TW" altLang="en-US" sz="1400" b="1" dirty="0">
                        <a:solidFill>
                          <a:srgbClr val="FF66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1</a:t>
                      </a:r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/>
                        <a:t>空壓系統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0000FF"/>
                          </a:solidFill>
                        </a:rPr>
                        <a:t>24</a:t>
                      </a:r>
                      <a:endParaRPr lang="zh-TW" alt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rgbClr val="FF66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2</a:t>
                      </a:r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/>
                        <a:t>油壓系統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rgbClr val="FF66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3</a:t>
                      </a:r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/>
                        <a:t>主軸部分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rgbClr val="FF66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4</a:t>
                      </a:r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/>
                        <a:t>修砂部分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rgbClr val="FF66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5</a:t>
                      </a:r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/>
                        <a:t>控制器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rgbClr val="FF66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rgbClr val="FF66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rgbClr val="FF66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200417" y="707923"/>
            <a:ext cx="3903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latin typeface="+mj-ea"/>
                <a:ea typeface="+mj-ea"/>
              </a:rPr>
              <a:t>6.2</a:t>
            </a:r>
            <a:r>
              <a:rPr lang="zh-TW" altLang="en-US" sz="2000" b="1" dirty="0">
                <a:latin typeface="+mj-ea"/>
                <a:ea typeface="+mj-ea"/>
              </a:rPr>
              <a:t> 設備失效模式分析</a:t>
            </a:r>
            <a:r>
              <a:rPr lang="en-US" altLang="zh-TW" sz="2000" b="1" dirty="0">
                <a:latin typeface="+mj-ea"/>
                <a:ea typeface="+mj-ea"/>
              </a:rPr>
              <a:t>EFMEA</a:t>
            </a:r>
            <a:endParaRPr lang="zh-TW" altLang="en-US" sz="20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54657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>
            <a:extLst>
              <a:ext uri="{FF2B5EF4-FFF2-40B4-BE49-F238E27FC236}">
                <a16:creationId xmlns:a16="http://schemas.microsoft.com/office/drawing/2014/main" id="{3CAD6509-5260-9111-7DB3-FA29606D0B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614219" y="816078"/>
            <a:ext cx="6096000" cy="1032387"/>
          </a:xfrm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marL="0" marR="0" indent="0" rtl="0" eaLnBrk="1" fontAlgn="auto" latinLnBrk="0" hangingPunct="1">
              <a:spcBef>
                <a:spcPts val="600"/>
              </a:spcBef>
              <a:spcAft>
                <a:spcPts val="0"/>
              </a:spcAft>
            </a:pPr>
            <a:r>
              <a:rPr lang="en-US" altLang="zh-TW" sz="40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AGENDA</a:t>
            </a:r>
            <a:endParaRPr lang="zh-TW" altLang="en-US" sz="2400" spc="375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0DDFE59-7599-B03A-BDFD-5F6C6598C410}"/>
              </a:ext>
            </a:extLst>
          </p:cNvPr>
          <p:cNvSpPr txBox="1"/>
          <p:nvPr/>
        </p:nvSpPr>
        <p:spPr>
          <a:xfrm>
            <a:off x="5603631" y="1671148"/>
            <a:ext cx="60960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altLang="zh-TW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D0</a:t>
            </a:r>
            <a:r>
              <a:rPr lang="zh-TW" altLang="en-US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成員介紹</a:t>
            </a:r>
            <a:endParaRPr lang="en-US" altLang="zh-TW" sz="2400" spc="375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altLang="zh-TW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D1</a:t>
            </a:r>
            <a:r>
              <a:rPr lang="zh-TW" altLang="en-US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主題選定</a:t>
            </a:r>
            <a:endParaRPr lang="en-US" altLang="zh-TW" sz="2400" spc="375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altLang="zh-TW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D2</a:t>
            </a:r>
            <a:r>
              <a:rPr lang="zh-TW" altLang="en-US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現況掌握與目標設定</a:t>
            </a:r>
            <a:endParaRPr lang="en-US" altLang="zh-TW" sz="2400" spc="375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altLang="zh-TW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D3</a:t>
            </a:r>
            <a:r>
              <a:rPr lang="zh-TW" altLang="en-US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zh-TW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實施計畫與暫時措施 </a:t>
            </a:r>
            <a:endParaRPr lang="en-US" altLang="zh-TW" sz="2400" spc="375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altLang="zh-TW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D4</a:t>
            </a:r>
            <a:r>
              <a:rPr lang="zh-TW" altLang="en-US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zh-TW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要因分析</a:t>
            </a:r>
            <a:endParaRPr lang="en-US" altLang="zh-TW" sz="2400" spc="375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altLang="zh-TW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D5</a:t>
            </a:r>
            <a:r>
              <a:rPr lang="zh-TW" altLang="en-US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zh-TW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對策實施</a:t>
            </a:r>
            <a:endParaRPr lang="en-US" altLang="zh-TW" sz="2400" spc="375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altLang="zh-TW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D6</a:t>
            </a:r>
            <a:r>
              <a:rPr lang="zh-TW" altLang="en-US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zh-TW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效果確認</a:t>
            </a:r>
            <a:endParaRPr lang="en-US" altLang="zh-TW" sz="2400" spc="375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altLang="zh-TW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D7</a:t>
            </a:r>
            <a:r>
              <a:rPr lang="zh-TW" altLang="en-US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zh-TW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實施管制與標準化</a:t>
            </a:r>
            <a:endParaRPr lang="en-US" altLang="zh-TW" sz="2400" spc="375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altLang="zh-TW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D8</a:t>
            </a:r>
            <a:r>
              <a:rPr lang="zh-TW" altLang="en-US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持續改善</a:t>
            </a:r>
            <a:br>
              <a:rPr lang="zh-TW" altLang="en-US" sz="2400" spc="375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endParaRPr lang="zh-TW" altLang="en-US" sz="2400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1E5A727A-A750-8DFC-A5BB-D2ED322975D4}"/>
              </a:ext>
            </a:extLst>
          </p:cNvPr>
          <p:cNvGrpSpPr/>
          <p:nvPr/>
        </p:nvGrpSpPr>
        <p:grpSpPr>
          <a:xfrm>
            <a:off x="9967009" y="1692414"/>
            <a:ext cx="580403" cy="4020707"/>
            <a:chOff x="10499671" y="1610452"/>
            <a:chExt cx="580403" cy="4020707"/>
          </a:xfrm>
        </p:grpSpPr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DAEDA9B5-E5C3-AF42-F3AA-864936025E33}"/>
                </a:ext>
              </a:extLst>
            </p:cNvPr>
            <p:cNvGrpSpPr/>
            <p:nvPr/>
          </p:nvGrpSpPr>
          <p:grpSpPr>
            <a:xfrm>
              <a:off x="10499672" y="2069869"/>
              <a:ext cx="580402" cy="1736417"/>
              <a:chOff x="10499672" y="659483"/>
              <a:chExt cx="580402" cy="1736417"/>
            </a:xfrm>
          </p:grpSpPr>
          <p:grpSp>
            <p:nvGrpSpPr>
              <p:cNvPr id="17" name="群組 16">
                <a:extLst>
                  <a:ext uri="{FF2B5EF4-FFF2-40B4-BE49-F238E27FC236}">
                    <a16:creationId xmlns:a16="http://schemas.microsoft.com/office/drawing/2014/main" id="{648B3BA8-BF79-61AD-03E6-6A86A549B099}"/>
                  </a:ext>
                </a:extLst>
              </p:cNvPr>
              <p:cNvGrpSpPr/>
              <p:nvPr/>
            </p:nvGrpSpPr>
            <p:grpSpPr>
              <a:xfrm>
                <a:off x="10499673" y="1573024"/>
                <a:ext cx="580401" cy="822876"/>
                <a:chOff x="10499673" y="1573024"/>
                <a:chExt cx="580401" cy="822876"/>
              </a:xfrm>
            </p:grpSpPr>
            <p:sp>
              <p:nvSpPr>
                <p:cNvPr id="21" name="矩形 20">
                  <a:extLst>
                    <a:ext uri="{FF2B5EF4-FFF2-40B4-BE49-F238E27FC236}">
                      <a16:creationId xmlns:a16="http://schemas.microsoft.com/office/drawing/2014/main" id="{E126714D-C65D-ACDE-A3A3-C846F3B7CC13}"/>
                    </a:ext>
                  </a:extLst>
                </p:cNvPr>
                <p:cNvSpPr/>
                <p:nvPr/>
              </p:nvSpPr>
              <p:spPr>
                <a:xfrm>
                  <a:off x="10499673" y="2029794"/>
                  <a:ext cx="580401" cy="3661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l-GR" altLang="zh-TW" sz="2400" b="1" dirty="0">
                      <a:solidFill>
                        <a:schemeClr val="tx1"/>
                      </a:solidFill>
                      <a:latin typeface="+mj-ea"/>
                      <a:ea typeface="+mj-ea"/>
                      <a:cs typeface="Roboto Condensed" pitchFamily="2" charset="0"/>
                    </a:rPr>
                    <a:t>Ⅴ</a:t>
                  </a:r>
                  <a:endParaRPr lang="zh-TW" altLang="en-US" sz="2400" b="1" dirty="0">
                    <a:solidFill>
                      <a:schemeClr val="tx1"/>
                    </a:solidFill>
                    <a:latin typeface="+mj-ea"/>
                    <a:ea typeface="+mj-ea"/>
                    <a:cs typeface="Roboto Condensed" pitchFamily="2" charset="0"/>
                  </a:endParaRPr>
                </a:p>
              </p:txBody>
            </p:sp>
            <p:sp>
              <p:nvSpPr>
                <p:cNvPr id="22" name="矩形 21">
                  <a:extLst>
                    <a:ext uri="{FF2B5EF4-FFF2-40B4-BE49-F238E27FC236}">
                      <a16:creationId xmlns:a16="http://schemas.microsoft.com/office/drawing/2014/main" id="{E81A2A47-CE36-53FC-7C18-546229AF9D2B}"/>
                    </a:ext>
                  </a:extLst>
                </p:cNvPr>
                <p:cNvSpPr/>
                <p:nvPr/>
              </p:nvSpPr>
              <p:spPr>
                <a:xfrm>
                  <a:off x="10499673" y="1573024"/>
                  <a:ext cx="580401" cy="3661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l-GR" altLang="zh-TW" sz="2400" b="1" dirty="0">
                      <a:solidFill>
                        <a:schemeClr val="tx1"/>
                      </a:solidFill>
                      <a:latin typeface="+mj-ea"/>
                      <a:ea typeface="+mj-ea"/>
                      <a:cs typeface="Roboto Condensed" pitchFamily="2" charset="0"/>
                    </a:rPr>
                    <a:t>Ⅴ</a:t>
                  </a:r>
                  <a:endParaRPr lang="zh-TW" altLang="en-US" sz="2400" b="1" dirty="0">
                    <a:solidFill>
                      <a:schemeClr val="tx1"/>
                    </a:solidFill>
                    <a:latin typeface="+mj-ea"/>
                    <a:ea typeface="+mj-ea"/>
                    <a:cs typeface="Roboto Condensed" pitchFamily="2" charset="0"/>
                  </a:endParaRPr>
                </a:p>
              </p:txBody>
            </p:sp>
          </p:grpSp>
          <p:grpSp>
            <p:nvGrpSpPr>
              <p:cNvPr id="18" name="群組 17">
                <a:extLst>
                  <a:ext uri="{FF2B5EF4-FFF2-40B4-BE49-F238E27FC236}">
                    <a16:creationId xmlns:a16="http://schemas.microsoft.com/office/drawing/2014/main" id="{7616DF00-A504-FC4D-8E7C-C7BD6612E6AA}"/>
                  </a:ext>
                </a:extLst>
              </p:cNvPr>
              <p:cNvGrpSpPr/>
              <p:nvPr/>
            </p:nvGrpSpPr>
            <p:grpSpPr>
              <a:xfrm>
                <a:off x="10499672" y="659483"/>
                <a:ext cx="580401" cy="822876"/>
                <a:chOff x="10499673" y="1573024"/>
                <a:chExt cx="580401" cy="822876"/>
              </a:xfrm>
            </p:grpSpPr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5E6A1FFB-5B8E-E4E6-FF7E-F0AE83831702}"/>
                    </a:ext>
                  </a:extLst>
                </p:cNvPr>
                <p:cNvSpPr/>
                <p:nvPr/>
              </p:nvSpPr>
              <p:spPr>
                <a:xfrm>
                  <a:off x="10499673" y="2029794"/>
                  <a:ext cx="580401" cy="3661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l-GR" altLang="zh-TW" sz="2400" b="1" dirty="0">
                      <a:solidFill>
                        <a:schemeClr val="tx1"/>
                      </a:solidFill>
                      <a:latin typeface="+mj-ea"/>
                      <a:ea typeface="+mj-ea"/>
                      <a:cs typeface="Roboto Condensed" pitchFamily="2" charset="0"/>
                    </a:rPr>
                    <a:t>Ⅴ</a:t>
                  </a:r>
                  <a:endParaRPr lang="zh-TW" altLang="en-US" sz="2400" b="1" dirty="0">
                    <a:solidFill>
                      <a:schemeClr val="tx1"/>
                    </a:solidFill>
                    <a:latin typeface="+mj-ea"/>
                    <a:ea typeface="+mj-ea"/>
                    <a:cs typeface="Roboto Condensed" pitchFamily="2" charset="0"/>
                  </a:endParaRPr>
                </a:p>
              </p:txBody>
            </p:sp>
            <p:sp>
              <p:nvSpPr>
                <p:cNvPr id="20" name="矩形 19">
                  <a:extLst>
                    <a:ext uri="{FF2B5EF4-FFF2-40B4-BE49-F238E27FC236}">
                      <a16:creationId xmlns:a16="http://schemas.microsoft.com/office/drawing/2014/main" id="{3DF85607-9041-677D-7B79-3776006F2882}"/>
                    </a:ext>
                  </a:extLst>
                </p:cNvPr>
                <p:cNvSpPr/>
                <p:nvPr/>
              </p:nvSpPr>
              <p:spPr>
                <a:xfrm>
                  <a:off x="10499673" y="1573024"/>
                  <a:ext cx="580401" cy="3661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l-GR" altLang="zh-TW" sz="2400" b="1" dirty="0">
                      <a:solidFill>
                        <a:schemeClr val="tx1"/>
                      </a:solidFill>
                      <a:latin typeface="+mj-ea"/>
                      <a:ea typeface="+mj-ea"/>
                      <a:cs typeface="Roboto Condensed" pitchFamily="2" charset="0"/>
                    </a:rPr>
                    <a:t>Ⅴ</a:t>
                  </a:r>
                  <a:endParaRPr lang="zh-TW" altLang="en-US" sz="2400" b="1" dirty="0">
                    <a:solidFill>
                      <a:schemeClr val="tx1"/>
                    </a:solidFill>
                    <a:latin typeface="+mj-ea"/>
                    <a:ea typeface="+mj-ea"/>
                    <a:cs typeface="Roboto Condensed" pitchFamily="2" charset="0"/>
                  </a:endParaRPr>
                </a:p>
              </p:txBody>
            </p:sp>
          </p:grpSp>
        </p:grpSp>
        <p:grpSp>
          <p:nvGrpSpPr>
            <p:cNvPr id="9" name="群組 8">
              <a:extLst>
                <a:ext uri="{FF2B5EF4-FFF2-40B4-BE49-F238E27FC236}">
                  <a16:creationId xmlns:a16="http://schemas.microsoft.com/office/drawing/2014/main" id="{6FB42F06-F887-022C-E383-FACC91D9876C}"/>
                </a:ext>
              </a:extLst>
            </p:cNvPr>
            <p:cNvGrpSpPr/>
            <p:nvPr/>
          </p:nvGrpSpPr>
          <p:grpSpPr>
            <a:xfrm>
              <a:off x="10499671" y="3913011"/>
              <a:ext cx="580401" cy="1718148"/>
              <a:chOff x="10499671" y="615227"/>
              <a:chExt cx="580401" cy="1718148"/>
            </a:xfrm>
          </p:grpSpPr>
          <p:grpSp>
            <p:nvGrpSpPr>
              <p:cNvPr id="11" name="群組 10">
                <a:extLst>
                  <a:ext uri="{FF2B5EF4-FFF2-40B4-BE49-F238E27FC236}">
                    <a16:creationId xmlns:a16="http://schemas.microsoft.com/office/drawing/2014/main" id="{DA8D46DD-6B9B-0A9C-4F97-9F23A445B1CF}"/>
                  </a:ext>
                </a:extLst>
              </p:cNvPr>
              <p:cNvGrpSpPr/>
              <p:nvPr/>
            </p:nvGrpSpPr>
            <p:grpSpPr>
              <a:xfrm>
                <a:off x="10499671" y="1517892"/>
                <a:ext cx="580401" cy="815483"/>
                <a:chOff x="10499671" y="1517892"/>
                <a:chExt cx="580401" cy="815483"/>
              </a:xfrm>
            </p:grpSpPr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CB643C88-8979-9573-83D0-C5C9D1A9943E}"/>
                    </a:ext>
                  </a:extLst>
                </p:cNvPr>
                <p:cNvSpPr/>
                <p:nvPr/>
              </p:nvSpPr>
              <p:spPr>
                <a:xfrm>
                  <a:off x="10499671" y="1967269"/>
                  <a:ext cx="580401" cy="3661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400" b="1" dirty="0">
                    <a:solidFill>
                      <a:schemeClr val="tx1"/>
                    </a:solidFill>
                    <a:latin typeface="+mj-ea"/>
                    <a:ea typeface="+mj-ea"/>
                    <a:cs typeface="Roboto Condensed" pitchFamily="2" charset="0"/>
                  </a:endParaRPr>
                </a:p>
              </p:txBody>
            </p:sp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51A8A841-A240-DBCB-727D-647238EC82CE}"/>
                    </a:ext>
                  </a:extLst>
                </p:cNvPr>
                <p:cNvSpPr/>
                <p:nvPr/>
              </p:nvSpPr>
              <p:spPr>
                <a:xfrm>
                  <a:off x="10499671" y="1517892"/>
                  <a:ext cx="580401" cy="3661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400" b="1" dirty="0">
                    <a:solidFill>
                      <a:schemeClr val="tx1"/>
                    </a:solidFill>
                    <a:latin typeface="+mj-ea"/>
                    <a:ea typeface="+mj-ea"/>
                    <a:cs typeface="Roboto Condensed" pitchFamily="2" charset="0"/>
                  </a:endParaRPr>
                </a:p>
              </p:txBody>
            </p:sp>
          </p:grpSp>
          <p:grpSp>
            <p:nvGrpSpPr>
              <p:cNvPr id="12" name="群組 11">
                <a:extLst>
                  <a:ext uri="{FF2B5EF4-FFF2-40B4-BE49-F238E27FC236}">
                    <a16:creationId xmlns:a16="http://schemas.microsoft.com/office/drawing/2014/main" id="{D4D39FB6-3584-49E0-D2AF-56245F7909E9}"/>
                  </a:ext>
                </a:extLst>
              </p:cNvPr>
              <p:cNvGrpSpPr/>
              <p:nvPr/>
            </p:nvGrpSpPr>
            <p:grpSpPr>
              <a:xfrm>
                <a:off x="10499671" y="615227"/>
                <a:ext cx="580401" cy="819394"/>
                <a:chOff x="10499672" y="1528768"/>
                <a:chExt cx="580401" cy="819394"/>
              </a:xfrm>
            </p:grpSpPr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id="{C39A19EA-F38A-E4C1-0C41-35E3C417359C}"/>
                    </a:ext>
                  </a:extLst>
                </p:cNvPr>
                <p:cNvSpPr/>
                <p:nvPr/>
              </p:nvSpPr>
              <p:spPr>
                <a:xfrm>
                  <a:off x="10499672" y="1982056"/>
                  <a:ext cx="580401" cy="3661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l-GR" altLang="zh-TW" sz="2400" b="1" dirty="0">
                      <a:solidFill>
                        <a:schemeClr val="tx1"/>
                      </a:solidFill>
                      <a:latin typeface="+mj-ea"/>
                      <a:ea typeface="+mj-ea"/>
                      <a:cs typeface="Roboto Condensed" pitchFamily="2" charset="0"/>
                    </a:rPr>
                    <a:t>Ⅴ</a:t>
                  </a:r>
                  <a:endParaRPr lang="zh-TW" altLang="en-US" sz="2400" b="1" dirty="0">
                    <a:solidFill>
                      <a:schemeClr val="tx1"/>
                    </a:solidFill>
                    <a:latin typeface="+mj-ea"/>
                    <a:ea typeface="+mj-ea"/>
                    <a:cs typeface="Roboto Condensed" pitchFamily="2" charset="0"/>
                  </a:endParaRPr>
                </a:p>
              </p:txBody>
            </p:sp>
            <p:sp>
              <p:nvSpPr>
                <p:cNvPr id="14" name="矩形 13">
                  <a:extLst>
                    <a:ext uri="{FF2B5EF4-FFF2-40B4-BE49-F238E27FC236}">
                      <a16:creationId xmlns:a16="http://schemas.microsoft.com/office/drawing/2014/main" id="{D4917111-7B02-75A4-0AAF-E2B257B0B30D}"/>
                    </a:ext>
                  </a:extLst>
                </p:cNvPr>
                <p:cNvSpPr/>
                <p:nvPr/>
              </p:nvSpPr>
              <p:spPr>
                <a:xfrm>
                  <a:off x="10499672" y="1528768"/>
                  <a:ext cx="580401" cy="3661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l-GR" altLang="zh-TW" sz="2400" b="1" dirty="0">
                      <a:solidFill>
                        <a:schemeClr val="tx1"/>
                      </a:solidFill>
                      <a:latin typeface="+mj-ea"/>
                      <a:ea typeface="+mj-ea"/>
                      <a:cs typeface="Roboto Condensed" pitchFamily="2" charset="0"/>
                    </a:rPr>
                    <a:t>Ⅴ</a:t>
                  </a:r>
                  <a:endParaRPr lang="zh-TW" altLang="en-US" sz="2400" b="1" dirty="0">
                    <a:solidFill>
                      <a:schemeClr val="tx1"/>
                    </a:solidFill>
                    <a:latin typeface="+mj-ea"/>
                    <a:ea typeface="+mj-ea"/>
                    <a:cs typeface="Roboto Condensed" pitchFamily="2" charset="0"/>
                  </a:endParaRPr>
                </a:p>
              </p:txBody>
            </p:sp>
          </p:grpSp>
        </p:grp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90CD67EB-08AE-C2C4-0813-770DF0D37F79}"/>
                </a:ext>
              </a:extLst>
            </p:cNvPr>
            <p:cNvSpPr/>
            <p:nvPr/>
          </p:nvSpPr>
          <p:spPr>
            <a:xfrm>
              <a:off x="10499671" y="1610452"/>
              <a:ext cx="580401" cy="3661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altLang="zh-TW" sz="2400" b="1" dirty="0">
                  <a:solidFill>
                    <a:schemeClr val="tx1"/>
                  </a:solidFill>
                  <a:latin typeface="+mj-ea"/>
                  <a:ea typeface="+mj-ea"/>
                  <a:cs typeface="Roboto Condensed" pitchFamily="2" charset="0"/>
                </a:rPr>
                <a:t>Ⅴ</a:t>
              </a:r>
              <a:endParaRPr lang="zh-TW" altLang="en-US" sz="2400" b="1" dirty="0">
                <a:solidFill>
                  <a:schemeClr val="tx1"/>
                </a:solidFill>
                <a:latin typeface="+mj-ea"/>
                <a:ea typeface="+mj-ea"/>
                <a:cs typeface="Roboto Condensed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6669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79AA6CC-E0A4-0BC1-E626-218F199C6C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664" y="19664"/>
            <a:ext cx="7228912" cy="688259"/>
          </a:xfrm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1800"/>
              </a:spcAft>
            </a:pPr>
            <a:r>
              <a:rPr lang="en-US" altLang="zh-TW" sz="3200" spc="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en-US" altLang="zh-TW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D6</a:t>
            </a:r>
            <a:r>
              <a:rPr lang="zh-TW" altLang="en-US" sz="3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效果確認</a:t>
            </a:r>
            <a:endParaRPr sz="3200" spc="6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3B4B45C1-71A8-D517-B0ED-D17D9528BCE6}"/>
              </a:ext>
            </a:extLst>
          </p:cNvPr>
          <p:cNvGraphicFramePr>
            <a:graphicFrameLocks noGrp="1"/>
          </p:cNvGraphicFramePr>
          <p:nvPr/>
        </p:nvGraphicFramePr>
        <p:xfrm>
          <a:off x="7248576" y="19664"/>
          <a:ext cx="49237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940">
                  <a:extLst>
                    <a:ext uri="{9D8B030D-6E8A-4147-A177-3AD203B41FA5}">
                      <a16:colId xmlns:a16="http://schemas.microsoft.com/office/drawing/2014/main" val="1377779473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690119055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578708021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2264884318"/>
                    </a:ext>
                  </a:extLst>
                </a:gridCol>
              </a:tblGrid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D1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主題選定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D2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現況掌握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與目標設定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D3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實施計畫</a:t>
                      </a:r>
                      <a:endParaRPr lang="en-US" altLang="zh-TW" sz="1200" b="0" kern="1200" spc="3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與暫時措施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D4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要因分析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3265"/>
                  </a:ext>
                </a:extLst>
              </a:tr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D5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對策實施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D6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效果確認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D7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實施管制</a:t>
                      </a:r>
                      <a:endParaRPr lang="en-US" altLang="zh-TW" sz="1200" b="0" kern="1200" spc="3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與標準化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D8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持續改善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05826"/>
                  </a:ext>
                </a:extLst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395000"/>
              </p:ext>
            </p:extLst>
          </p:nvPr>
        </p:nvGraphicFramePr>
        <p:xfrm>
          <a:off x="1405860" y="1374966"/>
          <a:ext cx="9832756" cy="4228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4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4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42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42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854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latin typeface="+mj-ea"/>
                          <a:ea typeface="+mj-ea"/>
                        </a:rPr>
                        <a:t>項次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項目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改善前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改善後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效益 </a:t>
                      </a:r>
                      <a:r>
                        <a:rPr lang="en-US" altLang="zh-TW" sz="18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$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54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MTBF</a:t>
                      </a:r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54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2</a:t>
                      </a:r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OEE</a:t>
                      </a:r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54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3</a:t>
                      </a:r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EFMEA</a:t>
                      </a:r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54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4</a:t>
                      </a:r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54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5</a:t>
                      </a:r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549"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549"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200417" y="707923"/>
            <a:ext cx="3903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latin typeface="+mj-ea"/>
                <a:ea typeface="+mj-ea"/>
              </a:rPr>
              <a:t>6.3</a:t>
            </a:r>
            <a:r>
              <a:rPr lang="zh-TW" altLang="en-US" sz="2000" b="1" dirty="0">
                <a:latin typeface="+mj-ea"/>
                <a:ea typeface="+mj-ea"/>
              </a:rPr>
              <a:t> 效果總表</a:t>
            </a:r>
          </a:p>
        </p:txBody>
      </p:sp>
    </p:spTree>
    <p:extLst>
      <p:ext uri="{BB962C8B-B14F-4D97-AF65-F5344CB8AC3E}">
        <p14:creationId xmlns:p14="http://schemas.microsoft.com/office/powerpoint/2010/main" val="2449154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79AA6CC-E0A4-0BC1-E626-218F199C6C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664" y="19664"/>
            <a:ext cx="7228912" cy="688259"/>
          </a:xfrm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1800"/>
              </a:spcAft>
            </a:pPr>
            <a:r>
              <a:rPr lang="en-US" altLang="zh-TW" sz="3200" spc="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en-US" altLang="zh-TW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D7</a:t>
            </a:r>
            <a:r>
              <a:rPr lang="zh-TW" altLang="en-US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實施管制與標準化</a:t>
            </a:r>
            <a:endParaRPr sz="2800" spc="6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3B4B45C1-71A8-D517-B0ED-D17D9528B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716605"/>
              </p:ext>
            </p:extLst>
          </p:nvPr>
        </p:nvGraphicFramePr>
        <p:xfrm>
          <a:off x="7248576" y="19664"/>
          <a:ext cx="49237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940">
                  <a:extLst>
                    <a:ext uri="{9D8B030D-6E8A-4147-A177-3AD203B41FA5}">
                      <a16:colId xmlns:a16="http://schemas.microsoft.com/office/drawing/2014/main" val="1377779473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690119055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578708021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2264884318"/>
                    </a:ext>
                  </a:extLst>
                </a:gridCol>
              </a:tblGrid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D1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主題選定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D2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現況掌握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與目標設定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D3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實施計畫</a:t>
                      </a:r>
                      <a:endParaRPr lang="en-US" altLang="zh-TW" sz="1200" b="0" kern="1200" spc="3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與暫時措施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D4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要因分析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3265"/>
                  </a:ext>
                </a:extLst>
              </a:tr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D5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對策實施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D6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效果確認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D7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實施管制</a:t>
                      </a:r>
                      <a:endParaRPr lang="en-US" altLang="zh-TW" sz="1200" b="1" kern="1200" spc="3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與標準化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D8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持續改善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05826"/>
                  </a:ext>
                </a:extLst>
              </a:tr>
            </a:tbl>
          </a:graphicData>
        </a:graphic>
      </p:graphicFrame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F902EFAE-98B3-E8F3-8389-CFEDF0C2CE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058483"/>
              </p:ext>
            </p:extLst>
          </p:nvPr>
        </p:nvGraphicFramePr>
        <p:xfrm>
          <a:off x="523361" y="1653241"/>
          <a:ext cx="11404601" cy="411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8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9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45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4795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77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28600">
                <a:tc gridSpan="6">
                  <a:txBody>
                    <a:bodyPr/>
                    <a:lstStyle/>
                    <a:p>
                      <a:pPr algn="ctr"/>
                      <a:r>
                        <a:rPr lang="zh-TW" altLang="en-US" sz="1800" b="1" u="none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結果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2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zh-TW" altLang="en-US" sz="1800" b="1" u="none" dirty="0">
                          <a:solidFill>
                            <a:srgbClr val="0000FF"/>
                          </a:solidFill>
                        </a:rPr>
                        <a:t>原因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latin typeface="+mj-ea"/>
                          <a:ea typeface="+mj-ea"/>
                        </a:rPr>
                        <a:t>項次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Machine step </a:t>
                      </a:r>
                      <a:endParaRPr lang="zh-TW" altLang="en-US" sz="12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200" b="1" dirty="0"/>
                        <a:t>要求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200" b="1" dirty="0"/>
                        <a:t>潛在失效模式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200" b="1" dirty="0"/>
                        <a:t>潛在失效影響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200" b="1" dirty="0"/>
                        <a:t>S-</a:t>
                      </a:r>
                      <a:r>
                        <a:rPr lang="zh-TW" altLang="en-US" sz="1200" b="1" dirty="0"/>
                        <a:t>嚴重度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200" b="1" dirty="0"/>
                        <a:t>潛在失效原因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sz="1200" b="1" dirty="0"/>
                        <a:t>現行過程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0000FF"/>
                          </a:solidFill>
                        </a:rPr>
                        <a:t>RPN</a:t>
                      </a:r>
                      <a:endParaRPr lang="zh-TW" alt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/>
                        <a:t>控制預防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/>
                        <a:t>O-</a:t>
                      </a:r>
                      <a:r>
                        <a:rPr lang="zh-TW" altLang="en-US" sz="1200" b="1" dirty="0"/>
                        <a:t>發生度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/>
                        <a:t>控制探測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/>
                        <a:t>D-</a:t>
                      </a:r>
                      <a:r>
                        <a:rPr lang="zh-TW" altLang="en-US" sz="1200" b="1" dirty="0"/>
                        <a:t>難檢度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1</a:t>
                      </a:r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/>
                        <a:t>空壓系統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/>
                        <a:t>供應設備氣動元件使用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/>
                        <a:t>空壓不足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/>
                        <a:t>停機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/>
                        <a:t>日點撿表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/>
                        <a:t>警報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0000FF"/>
                          </a:solidFill>
                        </a:rPr>
                        <a:t>24</a:t>
                      </a:r>
                      <a:endParaRPr lang="zh-TW" alt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2</a:t>
                      </a:r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/>
                        <a:t>油壓系統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3</a:t>
                      </a:r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/>
                        <a:t>主軸部分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4</a:t>
                      </a:r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/>
                        <a:t>修砂部分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5</a:t>
                      </a:r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/>
                        <a:t>控制器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:a16="http://schemas.microsoft.com/office/drawing/2014/main" id="{AFA7A418-0DE7-0BE6-F665-A9441ADB156F}"/>
              </a:ext>
            </a:extLst>
          </p:cNvPr>
          <p:cNvSpPr txBox="1"/>
          <p:nvPr/>
        </p:nvSpPr>
        <p:spPr>
          <a:xfrm>
            <a:off x="200417" y="707923"/>
            <a:ext cx="3903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latin typeface="+mj-ea"/>
                <a:ea typeface="+mj-ea"/>
              </a:rPr>
              <a:t>7.1</a:t>
            </a:r>
            <a:r>
              <a:rPr lang="zh-TW" altLang="en-US" sz="2000" b="1" dirty="0">
                <a:latin typeface="+mj-ea"/>
                <a:ea typeface="+mj-ea"/>
              </a:rPr>
              <a:t> 更新 </a:t>
            </a:r>
            <a:r>
              <a:rPr lang="en-US" altLang="zh-TW" sz="2000" b="1" dirty="0">
                <a:latin typeface="+mj-ea"/>
                <a:ea typeface="+mj-ea"/>
              </a:rPr>
              <a:t>MFMEA</a:t>
            </a:r>
            <a:endParaRPr lang="zh-TW" altLang="en-US" sz="20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31520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05911-5FE2-F236-021B-D83CFEDBD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42ABED66-D9BC-5D61-A310-D6AE182DA4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664" y="19664"/>
            <a:ext cx="7228912" cy="688259"/>
          </a:xfrm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1800"/>
              </a:spcAft>
            </a:pPr>
            <a:r>
              <a:rPr lang="en-US" altLang="zh-TW" sz="3200" spc="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en-US" altLang="zh-TW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D7</a:t>
            </a:r>
            <a:r>
              <a:rPr lang="zh-TW" altLang="en-US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實施管制與標準化</a:t>
            </a:r>
            <a:endParaRPr sz="2800" spc="6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2DCDC030-F163-5DAD-4C8D-AEE5C7A2FBC6}"/>
              </a:ext>
            </a:extLst>
          </p:cNvPr>
          <p:cNvGraphicFramePr>
            <a:graphicFrameLocks noGrp="1"/>
          </p:cNvGraphicFramePr>
          <p:nvPr/>
        </p:nvGraphicFramePr>
        <p:xfrm>
          <a:off x="7248576" y="19664"/>
          <a:ext cx="49237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940">
                  <a:extLst>
                    <a:ext uri="{9D8B030D-6E8A-4147-A177-3AD203B41FA5}">
                      <a16:colId xmlns:a16="http://schemas.microsoft.com/office/drawing/2014/main" val="1377779473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690119055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578708021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2264884318"/>
                    </a:ext>
                  </a:extLst>
                </a:gridCol>
              </a:tblGrid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D1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主題選定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D2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現況掌握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與目標設定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D3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實施計畫</a:t>
                      </a:r>
                      <a:endParaRPr lang="en-US" altLang="zh-TW" sz="1200" b="0" kern="1200" spc="3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與暫時措施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D4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要因分析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3265"/>
                  </a:ext>
                </a:extLst>
              </a:tr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D5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對策實施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D6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效果確認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D7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實施管制</a:t>
                      </a:r>
                      <a:endParaRPr lang="en-US" altLang="zh-TW" sz="1200" b="1" kern="1200" spc="3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與標準化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D8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持續改善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05826"/>
                  </a:ext>
                </a:extLst>
              </a:tr>
            </a:tbl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:a16="http://schemas.microsoft.com/office/drawing/2014/main" id="{9E15FCC7-2156-FC3D-CCF1-F1D8E2A6017F}"/>
              </a:ext>
            </a:extLst>
          </p:cNvPr>
          <p:cNvSpPr txBox="1"/>
          <p:nvPr/>
        </p:nvSpPr>
        <p:spPr>
          <a:xfrm>
            <a:off x="200417" y="707923"/>
            <a:ext cx="3903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latin typeface="+mj-ea"/>
                <a:ea typeface="+mj-ea"/>
              </a:rPr>
              <a:t>7.2</a:t>
            </a:r>
            <a:r>
              <a:rPr lang="zh-TW" altLang="en-US" sz="2000" b="1" dirty="0">
                <a:latin typeface="+mj-ea"/>
                <a:ea typeface="+mj-ea"/>
              </a:rPr>
              <a:t> 更新 </a:t>
            </a:r>
            <a:r>
              <a:rPr lang="en-US" altLang="zh-TW" sz="2000" b="1" dirty="0">
                <a:latin typeface="+mj-ea"/>
                <a:ea typeface="+mj-ea"/>
              </a:rPr>
              <a:t>Control Plan</a:t>
            </a:r>
            <a:endParaRPr lang="zh-TW" altLang="en-US" sz="2000" b="1" dirty="0">
              <a:latin typeface="+mj-ea"/>
              <a:ea typeface="+mj-ea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8E74289-0B5E-9356-54CD-DB7A3E11C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078" y="1108033"/>
            <a:ext cx="5344257" cy="530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94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79AA6CC-E0A4-0BC1-E626-218F199C6C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664" y="19664"/>
            <a:ext cx="7228912" cy="688259"/>
          </a:xfrm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1800"/>
              </a:spcAft>
            </a:pPr>
            <a:r>
              <a:rPr lang="en-US" altLang="zh-TW" sz="3200" spc="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en-US" altLang="zh-TW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D8</a:t>
            </a:r>
            <a:r>
              <a:rPr lang="zh-TW" altLang="en-US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持續改善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3B4B45C1-71A8-D517-B0ED-D17D9528B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99399"/>
              </p:ext>
            </p:extLst>
          </p:nvPr>
        </p:nvGraphicFramePr>
        <p:xfrm>
          <a:off x="7248576" y="19664"/>
          <a:ext cx="49237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940">
                  <a:extLst>
                    <a:ext uri="{9D8B030D-6E8A-4147-A177-3AD203B41FA5}">
                      <a16:colId xmlns:a16="http://schemas.microsoft.com/office/drawing/2014/main" val="1377779473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690119055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578708021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2264884318"/>
                    </a:ext>
                  </a:extLst>
                </a:gridCol>
              </a:tblGrid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D1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主題選定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D2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現況掌握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與目標設定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D3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實施計畫</a:t>
                      </a:r>
                      <a:endParaRPr lang="en-US" altLang="zh-TW" sz="1200" b="0" kern="1200" spc="3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與暫時措施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D4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要因分析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3265"/>
                  </a:ext>
                </a:extLst>
              </a:tr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D5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對策實施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D6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效果確認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D7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實施管制</a:t>
                      </a:r>
                      <a:endParaRPr lang="en-US" altLang="zh-TW" sz="1200" b="0" kern="1200" spc="3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與標準化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D8</a:t>
                      </a:r>
                      <a:r>
                        <a:rPr lang="zh-TW" altLang="en-US" sz="1200" b="1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持續改善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05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993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79AA6CC-E0A4-0BC1-E626-218F199C6C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664" y="19664"/>
            <a:ext cx="7228912" cy="688259"/>
          </a:xfrm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1800"/>
              </a:spcAft>
            </a:pPr>
            <a:r>
              <a:rPr lang="en-US" altLang="zh-TW" sz="3200" spc="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en-US" altLang="zh-TW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D0</a:t>
            </a:r>
            <a:r>
              <a:rPr lang="zh-TW" altLang="en-US" sz="3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成員介紹</a:t>
            </a:r>
            <a:r>
              <a:rPr lang="zh-TW" altLang="en-US" sz="3200" spc="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sz="2800" spc="6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4" name="內容版面配置區 14">
            <a:extLst>
              <a:ext uri="{FF2B5EF4-FFF2-40B4-BE49-F238E27FC236}">
                <a16:creationId xmlns:a16="http://schemas.microsoft.com/office/drawing/2014/main" id="{8D4BE299-5073-605D-ADC3-A3E58E4464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9713791"/>
              </p:ext>
            </p:extLst>
          </p:nvPr>
        </p:nvGraphicFramePr>
        <p:xfrm>
          <a:off x="634025" y="1518588"/>
          <a:ext cx="11215036" cy="3668658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458485">
                  <a:extLst>
                    <a:ext uri="{9D8B030D-6E8A-4147-A177-3AD203B41FA5}">
                      <a16:colId xmlns:a16="http://schemas.microsoft.com/office/drawing/2014/main" val="2809150519"/>
                    </a:ext>
                  </a:extLst>
                </a:gridCol>
                <a:gridCol w="1721979">
                  <a:extLst>
                    <a:ext uri="{9D8B030D-6E8A-4147-A177-3AD203B41FA5}">
                      <a16:colId xmlns:a16="http://schemas.microsoft.com/office/drawing/2014/main" val="350874678"/>
                    </a:ext>
                  </a:extLst>
                </a:gridCol>
                <a:gridCol w="2157657">
                  <a:extLst>
                    <a:ext uri="{9D8B030D-6E8A-4147-A177-3AD203B41FA5}">
                      <a16:colId xmlns:a16="http://schemas.microsoft.com/office/drawing/2014/main" val="1087297573"/>
                    </a:ext>
                  </a:extLst>
                </a:gridCol>
                <a:gridCol w="1539989">
                  <a:extLst>
                    <a:ext uri="{9D8B030D-6E8A-4147-A177-3AD203B41FA5}">
                      <a16:colId xmlns:a16="http://schemas.microsoft.com/office/drawing/2014/main" val="4012329319"/>
                    </a:ext>
                  </a:extLst>
                </a:gridCol>
                <a:gridCol w="3336926">
                  <a:extLst>
                    <a:ext uri="{9D8B030D-6E8A-4147-A177-3AD203B41FA5}">
                      <a16:colId xmlns:a16="http://schemas.microsoft.com/office/drawing/2014/main" val="1253030408"/>
                    </a:ext>
                  </a:extLst>
                </a:gridCol>
              </a:tblGrid>
              <a:tr h="52409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部門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姓名</a:t>
                      </a: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職稱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年資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負責團隊任務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37558"/>
                  </a:ext>
                </a:extLst>
              </a:tr>
              <a:tr h="524094"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674147"/>
                  </a:ext>
                </a:extLst>
              </a:tr>
              <a:tr h="524094"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9955347"/>
                  </a:ext>
                </a:extLst>
              </a:tr>
              <a:tr h="524094"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9957876"/>
                  </a:ext>
                </a:extLst>
              </a:tr>
              <a:tr h="524094"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919198"/>
                  </a:ext>
                </a:extLst>
              </a:tr>
              <a:tr h="5240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208017"/>
                  </a:ext>
                </a:extLst>
              </a:tr>
              <a:tr h="5240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85" marR="3885" marT="38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406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2384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79AA6CC-E0A4-0BC1-E626-218F199C6C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664" y="19664"/>
            <a:ext cx="7228912" cy="688259"/>
          </a:xfrm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1800"/>
              </a:spcAft>
            </a:pPr>
            <a:r>
              <a:rPr lang="en-US" altLang="zh-TW" sz="3200" spc="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en-US" altLang="zh-TW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D1</a:t>
            </a:r>
            <a:r>
              <a:rPr lang="zh-TW" altLang="en-US" sz="3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主題選定</a:t>
            </a:r>
            <a:endParaRPr sz="2800" spc="6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3B4B45C1-71A8-D517-B0ED-D17D9528B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260698"/>
              </p:ext>
            </p:extLst>
          </p:nvPr>
        </p:nvGraphicFramePr>
        <p:xfrm>
          <a:off x="7248576" y="19664"/>
          <a:ext cx="49237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940">
                  <a:extLst>
                    <a:ext uri="{9D8B030D-6E8A-4147-A177-3AD203B41FA5}">
                      <a16:colId xmlns:a16="http://schemas.microsoft.com/office/drawing/2014/main" val="1377779473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690119055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578708021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2264884318"/>
                    </a:ext>
                  </a:extLst>
                </a:gridCol>
              </a:tblGrid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D1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主題選定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D2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現況掌握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與目標設定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D3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實施計畫</a:t>
                      </a:r>
                      <a:endParaRPr lang="en-US" altLang="zh-TW" sz="1200" b="0" kern="1200" spc="3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與暫時措施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D4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要因分析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3265"/>
                  </a:ext>
                </a:extLst>
              </a:tr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D5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對策實施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D6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效果確認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D7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實施管制</a:t>
                      </a:r>
                      <a:endParaRPr lang="en-US" altLang="zh-TW" sz="1200" b="0" kern="1200" spc="3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與標準化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D8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持續改善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05826"/>
                  </a:ext>
                </a:extLst>
              </a:tr>
            </a:tbl>
          </a:graphicData>
        </a:graphic>
      </p:graphicFrame>
      <p:sp>
        <p:nvSpPr>
          <p:cNvPr id="4" name="文字方塊 3">
            <a:extLst>
              <a:ext uri="{FF2B5EF4-FFF2-40B4-BE49-F238E27FC236}">
                <a16:creationId xmlns:a16="http://schemas.microsoft.com/office/drawing/2014/main" id="{DF84B38E-6AFD-0050-DB2C-8CC6E32FC5F1}"/>
              </a:ext>
            </a:extLst>
          </p:cNvPr>
          <p:cNvSpPr txBox="1"/>
          <p:nvPr/>
        </p:nvSpPr>
        <p:spPr>
          <a:xfrm>
            <a:off x="422351" y="1069432"/>
            <a:ext cx="367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b="1" dirty="0"/>
              <a:t>主題選定</a:t>
            </a:r>
            <a:r>
              <a:rPr lang="en-US" altLang="zh-TW" b="1" dirty="0"/>
              <a:t>:</a:t>
            </a:r>
            <a:r>
              <a:rPr lang="zh-TW" altLang="en-US" b="1" dirty="0"/>
              <a:t> 裝配線裝珠機 </a:t>
            </a:r>
            <a:endParaRPr lang="en-US" altLang="zh-TW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b="1" dirty="0"/>
              <a:t>選題理由</a:t>
            </a:r>
            <a:r>
              <a:rPr lang="en-US" altLang="zh-TW" b="1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TW" altLang="en-US" b="1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52661BD-35AC-EB35-54CC-0289047DA850}"/>
              </a:ext>
            </a:extLst>
          </p:cNvPr>
          <p:cNvSpPr txBox="1"/>
          <p:nvPr/>
        </p:nvSpPr>
        <p:spPr>
          <a:xfrm>
            <a:off x="200417" y="707923"/>
            <a:ext cx="3627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latin typeface="+mj-ea"/>
                <a:ea typeface="+mj-ea"/>
              </a:rPr>
              <a:t>1.1</a:t>
            </a:r>
            <a:r>
              <a:rPr lang="zh-TW" altLang="en-US" sz="2000" b="1" dirty="0">
                <a:latin typeface="+mj-ea"/>
                <a:ea typeface="+mj-ea"/>
              </a:rPr>
              <a:t> 作業流程說明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017FFB3-14F8-2448-B277-6E2FB8190042}"/>
              </a:ext>
            </a:extLst>
          </p:cNvPr>
          <p:cNvSpPr/>
          <p:nvPr/>
        </p:nvSpPr>
        <p:spPr>
          <a:xfrm>
            <a:off x="477668" y="1992762"/>
            <a:ext cx="178785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8D2F85D-0388-8A48-EDA2-A025356DE322}"/>
              </a:ext>
            </a:extLst>
          </p:cNvPr>
          <p:cNvSpPr txBox="1"/>
          <p:nvPr/>
        </p:nvSpPr>
        <p:spPr>
          <a:xfrm>
            <a:off x="436724" y="219150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機械導角</a:t>
            </a:r>
          </a:p>
        </p:txBody>
      </p:sp>
      <p:sp>
        <p:nvSpPr>
          <p:cNvPr id="10" name="箭號: 向右 9">
            <a:extLst>
              <a:ext uri="{FF2B5EF4-FFF2-40B4-BE49-F238E27FC236}">
                <a16:creationId xmlns:a16="http://schemas.microsoft.com/office/drawing/2014/main" id="{3D6C315E-5D2F-F5B6-4257-D8F54D71F2AE}"/>
              </a:ext>
            </a:extLst>
          </p:cNvPr>
          <p:cNvSpPr/>
          <p:nvPr/>
        </p:nvSpPr>
        <p:spPr>
          <a:xfrm>
            <a:off x="2481959" y="2354271"/>
            <a:ext cx="464754" cy="320690"/>
          </a:xfrm>
          <a:prstGeom prst="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59A30CD-1308-67C3-9150-FC9138362555}"/>
              </a:ext>
            </a:extLst>
          </p:cNvPr>
          <p:cNvSpPr/>
          <p:nvPr/>
        </p:nvSpPr>
        <p:spPr>
          <a:xfrm>
            <a:off x="3158977" y="1992762"/>
            <a:ext cx="178785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03948533-BB13-0CB5-DC33-B44C3EB68806}"/>
              </a:ext>
            </a:extLst>
          </p:cNvPr>
          <p:cNvSpPr txBox="1"/>
          <p:nvPr/>
        </p:nvSpPr>
        <p:spPr>
          <a:xfrm>
            <a:off x="3090737" y="214594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滑軌粗磨</a:t>
            </a:r>
          </a:p>
        </p:txBody>
      </p:sp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B7BB9E88-D4E0-4664-2031-816CD5FF3F2B}"/>
              </a:ext>
            </a:extLst>
          </p:cNvPr>
          <p:cNvSpPr/>
          <p:nvPr/>
        </p:nvSpPr>
        <p:spPr>
          <a:xfrm>
            <a:off x="5186495" y="2342897"/>
            <a:ext cx="464754" cy="320690"/>
          </a:xfrm>
          <a:prstGeom prst="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DA2B504-47E7-CC73-ABF2-A08FC5E8CE7F}"/>
              </a:ext>
            </a:extLst>
          </p:cNvPr>
          <p:cNvSpPr/>
          <p:nvPr/>
        </p:nvSpPr>
        <p:spPr>
          <a:xfrm>
            <a:off x="7200989" y="1992762"/>
            <a:ext cx="1787857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17D1170B-B89F-24A7-BFE4-597A73075F92}"/>
              </a:ext>
            </a:extLst>
          </p:cNvPr>
          <p:cNvSpPr txBox="1"/>
          <p:nvPr/>
        </p:nvSpPr>
        <p:spPr>
          <a:xfrm>
            <a:off x="7589938" y="214594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裝配</a:t>
            </a:r>
          </a:p>
        </p:txBody>
      </p:sp>
      <p:sp>
        <p:nvSpPr>
          <p:cNvPr id="17" name="箭號: 向右 16">
            <a:extLst>
              <a:ext uri="{FF2B5EF4-FFF2-40B4-BE49-F238E27FC236}">
                <a16:creationId xmlns:a16="http://schemas.microsoft.com/office/drawing/2014/main" id="{A8C0A145-1A66-215B-7334-C2656F65AD6F}"/>
              </a:ext>
            </a:extLst>
          </p:cNvPr>
          <p:cNvSpPr/>
          <p:nvPr/>
        </p:nvSpPr>
        <p:spPr>
          <a:xfrm>
            <a:off x="6580847" y="2372467"/>
            <a:ext cx="464754" cy="320690"/>
          </a:xfrm>
          <a:prstGeom prst="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箭號: 向右 17">
            <a:extLst>
              <a:ext uri="{FF2B5EF4-FFF2-40B4-BE49-F238E27FC236}">
                <a16:creationId xmlns:a16="http://schemas.microsoft.com/office/drawing/2014/main" id="{7A8CE0AD-078A-2830-C9D0-BFDD29483A28}"/>
              </a:ext>
            </a:extLst>
          </p:cNvPr>
          <p:cNvSpPr/>
          <p:nvPr/>
        </p:nvSpPr>
        <p:spPr>
          <a:xfrm rot="5400000">
            <a:off x="7860262" y="3268655"/>
            <a:ext cx="464754" cy="320690"/>
          </a:xfrm>
          <a:prstGeom prst="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AA0D2BE-578E-89F8-C380-04A3194073E1}"/>
              </a:ext>
            </a:extLst>
          </p:cNvPr>
          <p:cNvSpPr/>
          <p:nvPr/>
        </p:nvSpPr>
        <p:spPr>
          <a:xfrm>
            <a:off x="7248576" y="3914612"/>
            <a:ext cx="1787857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D8BF2C84-31D4-0779-C3D9-EB4DA8FC41DC}"/>
              </a:ext>
            </a:extLst>
          </p:cNvPr>
          <p:cNvSpPr txBox="1"/>
          <p:nvPr/>
        </p:nvSpPr>
        <p:spPr>
          <a:xfrm>
            <a:off x="7589937" y="4092986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裝珠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26999EF-EDE8-BF15-FA04-B0DE07F96239}"/>
              </a:ext>
            </a:extLst>
          </p:cNvPr>
          <p:cNvSpPr/>
          <p:nvPr/>
        </p:nvSpPr>
        <p:spPr>
          <a:xfrm>
            <a:off x="7237200" y="5650164"/>
            <a:ext cx="1787857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91F53117-23EB-17A8-32BF-8AC917C0E969}"/>
              </a:ext>
            </a:extLst>
          </p:cNvPr>
          <p:cNvSpPr txBox="1"/>
          <p:nvPr/>
        </p:nvSpPr>
        <p:spPr>
          <a:xfrm>
            <a:off x="7578561" y="580124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完裝</a:t>
            </a:r>
          </a:p>
        </p:txBody>
      </p:sp>
      <p:sp>
        <p:nvSpPr>
          <p:cNvPr id="23" name="箭號: 向右 22">
            <a:extLst>
              <a:ext uri="{FF2B5EF4-FFF2-40B4-BE49-F238E27FC236}">
                <a16:creationId xmlns:a16="http://schemas.microsoft.com/office/drawing/2014/main" id="{536641A4-3423-5C5C-2F3D-F701FA6BEE17}"/>
              </a:ext>
            </a:extLst>
          </p:cNvPr>
          <p:cNvSpPr/>
          <p:nvPr/>
        </p:nvSpPr>
        <p:spPr>
          <a:xfrm rot="5400000">
            <a:off x="7889830" y="5208919"/>
            <a:ext cx="464754" cy="320690"/>
          </a:xfrm>
          <a:prstGeom prst="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2D8FD08-3E6E-3804-AAAB-9C64CC931788}"/>
              </a:ext>
            </a:extLst>
          </p:cNvPr>
          <p:cNvSpPr/>
          <p:nvPr/>
        </p:nvSpPr>
        <p:spPr>
          <a:xfrm>
            <a:off x="7045601" y="1282890"/>
            <a:ext cx="2385002" cy="5459104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63EACB76-AB8D-F67B-3E95-9DF1B351B8BE}"/>
              </a:ext>
            </a:extLst>
          </p:cNvPr>
          <p:cNvSpPr txBox="1"/>
          <p:nvPr/>
        </p:nvSpPr>
        <p:spPr>
          <a:xfrm>
            <a:off x="5747818" y="2211618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/>
              <a:t>....</a:t>
            </a:r>
            <a:endParaRPr lang="zh-TW" altLang="en-US" sz="4000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566181AD-50E1-891B-DBEE-82EF6D0B5B31}"/>
              </a:ext>
            </a:extLst>
          </p:cNvPr>
          <p:cNvSpPr/>
          <p:nvPr/>
        </p:nvSpPr>
        <p:spPr>
          <a:xfrm>
            <a:off x="5262099" y="3767997"/>
            <a:ext cx="5090215" cy="262745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9253F4D5-CC08-6EF0-72CB-E50F4AFEFBD7}"/>
              </a:ext>
            </a:extLst>
          </p:cNvPr>
          <p:cNvSpPr txBox="1"/>
          <p:nvPr/>
        </p:nvSpPr>
        <p:spPr>
          <a:xfrm>
            <a:off x="9585991" y="2565561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TPS</a:t>
            </a:r>
            <a:r>
              <a:rPr lang="zh-TW" altLang="en-US" dirty="0"/>
              <a:t> 範圍 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90F91B1-F9DA-7551-BA12-323E5599B048}"/>
              </a:ext>
            </a:extLst>
          </p:cNvPr>
          <p:cNvSpPr txBox="1"/>
          <p:nvPr/>
        </p:nvSpPr>
        <p:spPr>
          <a:xfrm>
            <a:off x="3478597" y="4999932"/>
            <a:ext cx="1783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本次 </a:t>
            </a:r>
            <a:r>
              <a:rPr lang="en-US" altLang="zh-TW" dirty="0"/>
              <a:t>TPM</a:t>
            </a:r>
            <a:r>
              <a:rPr lang="zh-TW" altLang="en-US" dirty="0"/>
              <a:t> 範圍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/>
          <p:cNvSpPr txBox="1"/>
          <p:nvPr/>
        </p:nvSpPr>
        <p:spPr>
          <a:xfrm>
            <a:off x="200417" y="707923"/>
            <a:ext cx="2881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latin typeface="+mj-ea"/>
                <a:ea typeface="+mj-ea"/>
              </a:rPr>
              <a:t>2.1</a:t>
            </a:r>
            <a:r>
              <a:rPr lang="zh-TW" altLang="en-US" sz="2000" b="1" dirty="0">
                <a:latin typeface="+mj-ea"/>
                <a:ea typeface="+mj-ea"/>
              </a:rPr>
              <a:t> 設備篩選表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79AA6CC-E0A4-0BC1-E626-218F199C6C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664" y="19664"/>
            <a:ext cx="7228912" cy="688259"/>
          </a:xfrm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1800"/>
              </a:spcAft>
            </a:pPr>
            <a:r>
              <a:rPr lang="en-US" altLang="zh-TW" sz="3200" spc="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en-US" altLang="zh-TW" sz="3200" b="1" kern="1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D2</a:t>
            </a:r>
            <a:r>
              <a:rPr lang="zh-TW" altLang="en-US" sz="3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現況掌握與目標設定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51521" y="1077255"/>
          <a:ext cx="11444122" cy="5220472"/>
        </p:xfrm>
        <a:graphic>
          <a:graphicData uri="http://schemas.openxmlformats.org/drawingml/2006/table">
            <a:tbl>
              <a:tblPr/>
              <a:tblGrid>
                <a:gridCol w="562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1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28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91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61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14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14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214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214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214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304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區分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項目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重要度係數</a:t>
                      </a:r>
                      <a:r>
                        <a:rPr lang="en-US" altLang="zh-TW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α)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評價因素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評點</a:t>
                      </a:r>
                      <a:r>
                        <a:rPr lang="en-US" altLang="zh-TW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β)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設備名稱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4018" marR="4018" marT="4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4018" marR="4018" marT="4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4018" marR="4018" marT="4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4018" marR="4018" marT="4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78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EK450</a:t>
                      </a:r>
                      <a:endParaRPr lang="el-GR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EK700</a:t>
                      </a:r>
                      <a:endParaRPr lang="el-GR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EK1200</a:t>
                      </a:r>
                      <a:endParaRPr lang="el-GR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EK4000</a:t>
                      </a:r>
                      <a:endParaRPr lang="el-GR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EK6000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83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生產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必要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A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在公司內該設備佔有數量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公司內唯一設備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24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8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可由其他設備取代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8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其性能可由人工取代且不影響品質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0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6836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生產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B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故障發生停機損失之程度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會影響到客戶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68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可以在庫量應付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8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未停止</a:t>
                      </a:r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</a:t>
                      </a:r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但生產力低減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68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C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生產中故障後之程度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連續發生故障之設備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68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經常發生故障之設備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68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沒有經常發生故障之設備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68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D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零組件更換難易程度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無法取得預備品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68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備品更換困難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68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備品更換容易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6836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品質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E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每月妥善率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95%</a:t>
                      </a:r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以上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24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24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24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24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24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68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95%~90</a:t>
                      </a:r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％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68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90%</a:t>
                      </a:r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以下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0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68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F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故障發生對產品品質損害之程度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不可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rework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68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可以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rework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68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故障與產品品質無關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0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0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0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0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683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修繕費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G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零組件更換費用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15</a:t>
                      </a:r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萬元以上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18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68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低於</a:t>
                      </a: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15</a:t>
                      </a:r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萬元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68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萬元以下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683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保養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週期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H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每月保養時間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月保養時間≧</a:t>
                      </a:r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hr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68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月保養時間≧</a:t>
                      </a: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hr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68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月保養時間≧</a:t>
                      </a:r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hr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683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設備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成本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I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購入價值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800</a:t>
                      </a:r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萬元以上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24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68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200</a:t>
                      </a:r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萬</a:t>
                      </a:r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~800</a:t>
                      </a:r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萬元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68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低於</a:t>
                      </a:r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200</a:t>
                      </a:r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萬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5683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維修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時間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J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機台故障維修時間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≧</a:t>
                      </a:r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小時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68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≧</a:t>
                      </a:r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小時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568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≧</a:t>
                      </a:r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小時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5683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4018" marR="4018" marT="40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評分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104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156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170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118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120</a:t>
                      </a: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9027049" y="1260845"/>
            <a:ext cx="935666" cy="50442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3B4B45C1-71A8-D517-B0ED-D17D9528B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464012"/>
              </p:ext>
            </p:extLst>
          </p:nvPr>
        </p:nvGraphicFramePr>
        <p:xfrm>
          <a:off x="7248576" y="19664"/>
          <a:ext cx="49237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940">
                  <a:extLst>
                    <a:ext uri="{9D8B030D-6E8A-4147-A177-3AD203B41FA5}">
                      <a16:colId xmlns:a16="http://schemas.microsoft.com/office/drawing/2014/main" val="1377779473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690119055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578708021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2264884318"/>
                    </a:ext>
                  </a:extLst>
                </a:gridCol>
              </a:tblGrid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D1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主題選定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D2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現況掌握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與目標設定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D3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實施計畫</a:t>
                      </a:r>
                      <a:endParaRPr lang="en-US" altLang="zh-TW" sz="1200" b="0" kern="1200" spc="3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與暫時措施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D4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要因分析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3265"/>
                  </a:ext>
                </a:extLst>
              </a:tr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D5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對策實施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D6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效果確認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D7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實施管制</a:t>
                      </a:r>
                      <a:endParaRPr lang="en-US" altLang="zh-TW" sz="1200" b="0" kern="1200" spc="3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與標準化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D8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持續改善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05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0870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water1.lo\AppData\Local\Temp\mzmykduj.b4c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/>
          <a:stretch/>
        </p:blipFill>
        <p:spPr bwMode="auto">
          <a:xfrm>
            <a:off x="592891" y="856143"/>
            <a:ext cx="4781550" cy="214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1148320" y="3525678"/>
            <a:ext cx="1499190" cy="51762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b="1" dirty="0"/>
              <a:t>空壓系統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5678661" y="2309556"/>
            <a:ext cx="1308100" cy="457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400" b="1" dirty="0">
                <a:solidFill>
                  <a:schemeClr val="dk1"/>
                </a:solidFill>
              </a:rPr>
              <a:t>EK1200</a:t>
            </a:r>
            <a:endParaRPr lang="zh-TW" altLang="en-US" sz="1400" b="1" dirty="0">
              <a:solidFill>
                <a:schemeClr val="dk1"/>
              </a:solidFill>
            </a:endParaRPr>
          </a:p>
        </p:txBody>
      </p:sp>
      <p:cxnSp>
        <p:nvCxnSpPr>
          <p:cNvPr id="13" name="肘形接點 12"/>
          <p:cNvCxnSpPr>
            <a:stCxn id="11" idx="2"/>
            <a:endCxn id="10" idx="0"/>
          </p:cNvCxnSpPr>
          <p:nvPr/>
        </p:nvCxnSpPr>
        <p:spPr>
          <a:xfrm rot="5400000">
            <a:off x="3735852" y="928819"/>
            <a:ext cx="758922" cy="443479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3463432" y="3524552"/>
            <a:ext cx="1499190" cy="51762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b="1" dirty="0"/>
              <a:t>油壓系統</a:t>
            </a:r>
          </a:p>
        </p:txBody>
      </p:sp>
      <p:cxnSp>
        <p:nvCxnSpPr>
          <p:cNvPr id="16" name="肘形接點 15"/>
          <p:cNvCxnSpPr>
            <a:stCxn id="11" idx="2"/>
            <a:endCxn id="15" idx="0"/>
          </p:cNvCxnSpPr>
          <p:nvPr/>
        </p:nvCxnSpPr>
        <p:spPr>
          <a:xfrm rot="5400000">
            <a:off x="4893971" y="2085812"/>
            <a:ext cx="757796" cy="211968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5583116" y="3524552"/>
            <a:ext cx="1499190" cy="51762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b="1" dirty="0"/>
              <a:t>主軸部分</a:t>
            </a:r>
          </a:p>
        </p:txBody>
      </p:sp>
      <p:sp>
        <p:nvSpPr>
          <p:cNvPr id="20" name="矩形 19"/>
          <p:cNvSpPr/>
          <p:nvPr/>
        </p:nvSpPr>
        <p:spPr>
          <a:xfrm>
            <a:off x="7512707" y="3524552"/>
            <a:ext cx="1499190" cy="51762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b="1" dirty="0"/>
              <a:t>修砂部分</a:t>
            </a:r>
          </a:p>
        </p:txBody>
      </p:sp>
      <p:sp>
        <p:nvSpPr>
          <p:cNvPr id="21" name="矩形 20"/>
          <p:cNvSpPr/>
          <p:nvPr/>
        </p:nvSpPr>
        <p:spPr>
          <a:xfrm>
            <a:off x="1385931" y="4351652"/>
            <a:ext cx="1023967" cy="2921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dirty="0"/>
              <a:t>壓力開關</a:t>
            </a:r>
          </a:p>
        </p:txBody>
      </p:sp>
      <p:sp>
        <p:nvSpPr>
          <p:cNvPr id="22" name="矩形 21"/>
          <p:cNvSpPr/>
          <p:nvPr/>
        </p:nvSpPr>
        <p:spPr>
          <a:xfrm>
            <a:off x="9733319" y="3524552"/>
            <a:ext cx="1499190" cy="51762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b="1" dirty="0"/>
              <a:t>控制系統</a:t>
            </a:r>
          </a:p>
        </p:txBody>
      </p:sp>
      <p:cxnSp>
        <p:nvCxnSpPr>
          <p:cNvPr id="25" name="肘形接點 24"/>
          <p:cNvCxnSpPr>
            <a:stCxn id="10" idx="1"/>
            <a:endCxn id="21" idx="1"/>
          </p:cNvCxnSpPr>
          <p:nvPr/>
        </p:nvCxnSpPr>
        <p:spPr>
          <a:xfrm rot="10800000" flipH="1" flipV="1">
            <a:off x="1148319" y="3784492"/>
            <a:ext cx="237611" cy="713253"/>
          </a:xfrm>
          <a:prstGeom prst="bentConnector3">
            <a:avLst>
              <a:gd name="adj1" fmla="val -9620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1385929" y="5293589"/>
            <a:ext cx="1023967" cy="2921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dirty="0"/>
              <a:t>三點組合</a:t>
            </a:r>
          </a:p>
        </p:txBody>
      </p:sp>
      <p:sp>
        <p:nvSpPr>
          <p:cNvPr id="30" name="矩形 29"/>
          <p:cNvSpPr/>
          <p:nvPr/>
        </p:nvSpPr>
        <p:spPr>
          <a:xfrm>
            <a:off x="1385929" y="4822621"/>
            <a:ext cx="1023967" cy="2921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dirty="0"/>
              <a:t>風管</a:t>
            </a:r>
          </a:p>
        </p:txBody>
      </p:sp>
      <p:cxnSp>
        <p:nvCxnSpPr>
          <p:cNvPr id="32" name="肘形接點 31"/>
          <p:cNvCxnSpPr>
            <a:stCxn id="10" idx="1"/>
            <a:endCxn id="30" idx="1"/>
          </p:cNvCxnSpPr>
          <p:nvPr/>
        </p:nvCxnSpPr>
        <p:spPr>
          <a:xfrm rot="10800000" flipH="1" flipV="1">
            <a:off x="1148319" y="3784493"/>
            <a:ext cx="237609" cy="1184222"/>
          </a:xfrm>
          <a:prstGeom prst="bentConnector3">
            <a:avLst>
              <a:gd name="adj1" fmla="val -9620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肘形接點 40"/>
          <p:cNvCxnSpPr>
            <a:stCxn id="10" idx="1"/>
            <a:endCxn id="29" idx="1"/>
          </p:cNvCxnSpPr>
          <p:nvPr/>
        </p:nvCxnSpPr>
        <p:spPr>
          <a:xfrm rot="10800000" flipH="1" flipV="1">
            <a:off x="1148319" y="3784493"/>
            <a:ext cx="237609" cy="1655190"/>
          </a:xfrm>
          <a:prstGeom prst="bentConnector3">
            <a:avLst>
              <a:gd name="adj1" fmla="val -9620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肘形接點 50"/>
          <p:cNvCxnSpPr>
            <a:stCxn id="11" idx="2"/>
            <a:endCxn id="19" idx="0"/>
          </p:cNvCxnSpPr>
          <p:nvPr/>
        </p:nvCxnSpPr>
        <p:spPr>
          <a:xfrm rot="5400000">
            <a:off x="5953813" y="3145654"/>
            <a:ext cx="757796" cy="1270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肘形接點 54"/>
          <p:cNvCxnSpPr>
            <a:stCxn id="11" idx="2"/>
            <a:endCxn id="20" idx="0"/>
          </p:cNvCxnSpPr>
          <p:nvPr/>
        </p:nvCxnSpPr>
        <p:spPr>
          <a:xfrm rot="16200000" flipH="1">
            <a:off x="6918608" y="2180858"/>
            <a:ext cx="757796" cy="192959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肘形接點 57"/>
          <p:cNvCxnSpPr>
            <a:stCxn id="11" idx="2"/>
            <a:endCxn id="22" idx="0"/>
          </p:cNvCxnSpPr>
          <p:nvPr/>
        </p:nvCxnSpPr>
        <p:spPr>
          <a:xfrm rot="16200000" flipH="1">
            <a:off x="8028914" y="1070552"/>
            <a:ext cx="757796" cy="415020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矩形 73"/>
          <p:cNvSpPr/>
          <p:nvPr/>
        </p:nvSpPr>
        <p:spPr>
          <a:xfrm>
            <a:off x="3701045" y="4380227"/>
            <a:ext cx="1023967" cy="2921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dirty="0"/>
              <a:t>油封</a:t>
            </a:r>
          </a:p>
        </p:txBody>
      </p:sp>
      <p:sp>
        <p:nvSpPr>
          <p:cNvPr id="76" name="矩形 75"/>
          <p:cNvSpPr/>
          <p:nvPr/>
        </p:nvSpPr>
        <p:spPr>
          <a:xfrm>
            <a:off x="3701043" y="4851196"/>
            <a:ext cx="1023967" cy="2921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dirty="0"/>
              <a:t>油壓缸</a:t>
            </a:r>
          </a:p>
        </p:txBody>
      </p:sp>
      <p:cxnSp>
        <p:nvCxnSpPr>
          <p:cNvPr id="77" name="肘形接點 76"/>
          <p:cNvCxnSpPr>
            <a:stCxn id="15" idx="1"/>
            <a:endCxn id="74" idx="1"/>
          </p:cNvCxnSpPr>
          <p:nvPr/>
        </p:nvCxnSpPr>
        <p:spPr>
          <a:xfrm rot="10800000" flipH="1" flipV="1">
            <a:off x="3463431" y="3783367"/>
            <a:ext cx="237613" cy="742954"/>
          </a:xfrm>
          <a:prstGeom prst="bentConnector3">
            <a:avLst>
              <a:gd name="adj1" fmla="val -96207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肘形接點 79"/>
          <p:cNvCxnSpPr>
            <a:stCxn id="15" idx="1"/>
            <a:endCxn id="76" idx="1"/>
          </p:cNvCxnSpPr>
          <p:nvPr/>
        </p:nvCxnSpPr>
        <p:spPr>
          <a:xfrm rot="10800000" flipH="1" flipV="1">
            <a:off x="3463431" y="3783366"/>
            <a:ext cx="237611" cy="1213923"/>
          </a:xfrm>
          <a:prstGeom prst="bentConnector3">
            <a:avLst>
              <a:gd name="adj1" fmla="val -9620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矩形 82"/>
          <p:cNvSpPr/>
          <p:nvPr/>
        </p:nvSpPr>
        <p:spPr>
          <a:xfrm>
            <a:off x="5749426" y="4331980"/>
            <a:ext cx="1023967" cy="2921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dirty="0"/>
              <a:t>高頻主軸</a:t>
            </a:r>
          </a:p>
        </p:txBody>
      </p:sp>
      <p:sp>
        <p:nvSpPr>
          <p:cNvPr id="84" name="矩形 83"/>
          <p:cNvSpPr/>
          <p:nvPr/>
        </p:nvSpPr>
        <p:spPr>
          <a:xfrm>
            <a:off x="5775957" y="5293589"/>
            <a:ext cx="1239000" cy="2921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dirty="0"/>
              <a:t>主軸冷凍機</a:t>
            </a:r>
          </a:p>
        </p:txBody>
      </p:sp>
      <p:sp>
        <p:nvSpPr>
          <p:cNvPr id="85" name="矩形 84"/>
          <p:cNvSpPr/>
          <p:nvPr/>
        </p:nvSpPr>
        <p:spPr>
          <a:xfrm>
            <a:off x="5769047" y="4822621"/>
            <a:ext cx="1023967" cy="2921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dirty="0"/>
              <a:t>主軸線路</a:t>
            </a:r>
          </a:p>
        </p:txBody>
      </p:sp>
      <p:cxnSp>
        <p:nvCxnSpPr>
          <p:cNvPr id="86" name="肘形接點 85"/>
          <p:cNvCxnSpPr>
            <a:stCxn id="19" idx="1"/>
            <a:endCxn id="83" idx="1"/>
          </p:cNvCxnSpPr>
          <p:nvPr/>
        </p:nvCxnSpPr>
        <p:spPr>
          <a:xfrm rot="10800000" flipH="1" flipV="1">
            <a:off x="5583116" y="3783366"/>
            <a:ext cx="166310" cy="694707"/>
          </a:xfrm>
          <a:prstGeom prst="bentConnector3">
            <a:avLst>
              <a:gd name="adj1" fmla="val -13745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肘形接點 88"/>
          <p:cNvCxnSpPr>
            <a:stCxn id="19" idx="1"/>
            <a:endCxn id="85" idx="1"/>
          </p:cNvCxnSpPr>
          <p:nvPr/>
        </p:nvCxnSpPr>
        <p:spPr>
          <a:xfrm rot="10800000" flipH="1" flipV="1">
            <a:off x="5583115" y="3783367"/>
            <a:ext cx="185931" cy="1185348"/>
          </a:xfrm>
          <a:prstGeom prst="bentConnector3">
            <a:avLst>
              <a:gd name="adj1" fmla="val -12294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肘形接點 91"/>
          <p:cNvCxnSpPr>
            <a:stCxn id="19" idx="1"/>
            <a:endCxn id="84" idx="1"/>
          </p:cNvCxnSpPr>
          <p:nvPr/>
        </p:nvCxnSpPr>
        <p:spPr>
          <a:xfrm rot="10800000" flipH="1" flipV="1">
            <a:off x="5583115" y="3783367"/>
            <a:ext cx="192841" cy="1656316"/>
          </a:xfrm>
          <a:prstGeom prst="bentConnector3">
            <a:avLst>
              <a:gd name="adj1" fmla="val -118543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5" name="矩形 94"/>
          <p:cNvSpPr/>
          <p:nvPr/>
        </p:nvSpPr>
        <p:spPr>
          <a:xfrm>
            <a:off x="7824013" y="4351652"/>
            <a:ext cx="1023967" cy="2921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dirty="0"/>
              <a:t>皮帶</a:t>
            </a:r>
          </a:p>
        </p:txBody>
      </p:sp>
      <p:sp>
        <p:nvSpPr>
          <p:cNvPr id="96" name="矩形 95"/>
          <p:cNvSpPr/>
          <p:nvPr/>
        </p:nvSpPr>
        <p:spPr>
          <a:xfrm>
            <a:off x="7845404" y="5293589"/>
            <a:ext cx="1239000" cy="2921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dirty="0"/>
              <a:t>變頻器</a:t>
            </a:r>
          </a:p>
        </p:txBody>
      </p:sp>
      <p:sp>
        <p:nvSpPr>
          <p:cNvPr id="97" name="矩形 96"/>
          <p:cNvSpPr/>
          <p:nvPr/>
        </p:nvSpPr>
        <p:spPr>
          <a:xfrm>
            <a:off x="7824011" y="4822621"/>
            <a:ext cx="1023967" cy="2921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dirty="0"/>
              <a:t>皮帶輪</a:t>
            </a:r>
          </a:p>
        </p:txBody>
      </p:sp>
      <p:cxnSp>
        <p:nvCxnSpPr>
          <p:cNvPr id="98" name="肘形接點 97"/>
          <p:cNvCxnSpPr>
            <a:stCxn id="20" idx="1"/>
            <a:endCxn id="95" idx="1"/>
          </p:cNvCxnSpPr>
          <p:nvPr/>
        </p:nvCxnSpPr>
        <p:spPr>
          <a:xfrm rot="10800000" flipH="1" flipV="1">
            <a:off x="7512707" y="3783366"/>
            <a:ext cx="311306" cy="714379"/>
          </a:xfrm>
          <a:prstGeom prst="bentConnector3">
            <a:avLst>
              <a:gd name="adj1" fmla="val -73433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肘形接點 100"/>
          <p:cNvCxnSpPr>
            <a:stCxn id="20" idx="1"/>
            <a:endCxn id="97" idx="1"/>
          </p:cNvCxnSpPr>
          <p:nvPr/>
        </p:nvCxnSpPr>
        <p:spPr>
          <a:xfrm rot="10800000" flipH="1" flipV="1">
            <a:off x="7512707" y="3783367"/>
            <a:ext cx="311304" cy="1185348"/>
          </a:xfrm>
          <a:prstGeom prst="bentConnector3">
            <a:avLst>
              <a:gd name="adj1" fmla="val -73433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肘形接點 103"/>
          <p:cNvCxnSpPr>
            <a:stCxn id="20" idx="1"/>
            <a:endCxn id="96" idx="1"/>
          </p:cNvCxnSpPr>
          <p:nvPr/>
        </p:nvCxnSpPr>
        <p:spPr>
          <a:xfrm rot="10800000" flipH="1" flipV="1">
            <a:off x="7512706" y="3783367"/>
            <a:ext cx="332697" cy="1656316"/>
          </a:xfrm>
          <a:prstGeom prst="bentConnector3">
            <a:avLst>
              <a:gd name="adj1" fmla="val -68711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" name="矩形 109"/>
          <p:cNvSpPr/>
          <p:nvPr/>
        </p:nvSpPr>
        <p:spPr>
          <a:xfrm>
            <a:off x="9939896" y="4301873"/>
            <a:ext cx="1239000" cy="2921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400" dirty="0"/>
              <a:t>PCU</a:t>
            </a:r>
            <a:endParaRPr lang="zh-TW" altLang="en-US" sz="1400" dirty="0"/>
          </a:p>
        </p:txBody>
      </p:sp>
      <p:cxnSp>
        <p:nvCxnSpPr>
          <p:cNvPr id="111" name="肘形接點 110"/>
          <p:cNvCxnSpPr>
            <a:stCxn id="22" idx="1"/>
            <a:endCxn id="110" idx="1"/>
          </p:cNvCxnSpPr>
          <p:nvPr/>
        </p:nvCxnSpPr>
        <p:spPr>
          <a:xfrm rot="10800000" flipH="1" flipV="1">
            <a:off x="9733318" y="3783367"/>
            <a:ext cx="206577" cy="664600"/>
          </a:xfrm>
          <a:prstGeom prst="bentConnector3">
            <a:avLst>
              <a:gd name="adj1" fmla="val -110661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6" name="矩形 115"/>
          <p:cNvSpPr/>
          <p:nvPr/>
        </p:nvSpPr>
        <p:spPr>
          <a:xfrm>
            <a:off x="9939896" y="4820976"/>
            <a:ext cx="1239000" cy="2921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400" dirty="0"/>
              <a:t>NCU</a:t>
            </a:r>
            <a:endParaRPr lang="zh-TW" altLang="en-US" sz="1400" dirty="0"/>
          </a:p>
        </p:txBody>
      </p:sp>
      <p:sp>
        <p:nvSpPr>
          <p:cNvPr id="117" name="矩形 116"/>
          <p:cNvSpPr/>
          <p:nvPr/>
        </p:nvSpPr>
        <p:spPr>
          <a:xfrm>
            <a:off x="9993509" y="5419794"/>
            <a:ext cx="1239000" cy="2921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dirty="0"/>
              <a:t>風扇</a:t>
            </a:r>
          </a:p>
        </p:txBody>
      </p:sp>
      <p:cxnSp>
        <p:nvCxnSpPr>
          <p:cNvPr id="119" name="肘形接點 118"/>
          <p:cNvCxnSpPr>
            <a:stCxn id="22" idx="1"/>
            <a:endCxn id="116" idx="1"/>
          </p:cNvCxnSpPr>
          <p:nvPr/>
        </p:nvCxnSpPr>
        <p:spPr>
          <a:xfrm rot="10800000" flipH="1" flipV="1">
            <a:off x="9733318" y="3783366"/>
            <a:ext cx="206577" cy="1183703"/>
          </a:xfrm>
          <a:prstGeom prst="bentConnector3">
            <a:avLst>
              <a:gd name="adj1" fmla="val -110661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肘形接點 121"/>
          <p:cNvCxnSpPr>
            <a:stCxn id="22" idx="1"/>
            <a:endCxn id="117" idx="1"/>
          </p:cNvCxnSpPr>
          <p:nvPr/>
        </p:nvCxnSpPr>
        <p:spPr>
          <a:xfrm rot="10800000" flipH="1" flipV="1">
            <a:off x="9733319" y="3783366"/>
            <a:ext cx="260190" cy="1782521"/>
          </a:xfrm>
          <a:prstGeom prst="bentConnector3">
            <a:avLst>
              <a:gd name="adj1" fmla="val -8785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7" name="標題 1">
            <a:extLst>
              <a:ext uri="{FF2B5EF4-FFF2-40B4-BE49-F238E27FC236}">
                <a16:creationId xmlns:a16="http://schemas.microsoft.com/office/drawing/2014/main" id="{979AA6CC-E0A4-0BC1-E626-218F199C6C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664" y="19664"/>
            <a:ext cx="7228912" cy="688259"/>
          </a:xfrm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1800"/>
              </a:spcAft>
            </a:pPr>
            <a:r>
              <a:rPr lang="en-US" altLang="zh-TW" sz="3200" spc="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en-US" altLang="zh-TW" sz="3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D2</a:t>
            </a:r>
            <a:r>
              <a:rPr lang="zh-TW" altLang="en-US" sz="3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現況掌握與目標設定</a:t>
            </a:r>
            <a:endParaRPr lang="zh-TW" altLang="en-US" sz="3200" spc="6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aphicFrame>
        <p:nvGraphicFramePr>
          <p:cNvPr id="44" name="表格 43">
            <a:extLst>
              <a:ext uri="{FF2B5EF4-FFF2-40B4-BE49-F238E27FC236}">
                <a16:creationId xmlns:a16="http://schemas.microsoft.com/office/drawing/2014/main" id="{3B4B45C1-71A8-D517-B0ED-D17D9528B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976585"/>
              </p:ext>
            </p:extLst>
          </p:nvPr>
        </p:nvGraphicFramePr>
        <p:xfrm>
          <a:off x="7248576" y="19664"/>
          <a:ext cx="49237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940">
                  <a:extLst>
                    <a:ext uri="{9D8B030D-6E8A-4147-A177-3AD203B41FA5}">
                      <a16:colId xmlns:a16="http://schemas.microsoft.com/office/drawing/2014/main" val="1377779473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690119055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578708021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2264884318"/>
                    </a:ext>
                  </a:extLst>
                </a:gridCol>
              </a:tblGrid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D1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主題選定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D2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現況掌握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與目標設定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D3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實施計畫</a:t>
                      </a:r>
                      <a:endParaRPr lang="en-US" altLang="zh-TW" sz="1200" b="0" kern="1200" spc="3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與暫時措施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D4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要因分析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3265"/>
                  </a:ext>
                </a:extLst>
              </a:tr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D5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對策實施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D6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效果確認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D7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實施管制</a:t>
                      </a:r>
                      <a:endParaRPr lang="en-US" altLang="zh-TW" sz="1200" b="0" kern="1200" spc="3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與標準化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D8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持續改善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05826"/>
                  </a:ext>
                </a:extLst>
              </a:tr>
            </a:tbl>
          </a:graphicData>
        </a:graphic>
      </p:graphicFrame>
      <p:sp>
        <p:nvSpPr>
          <p:cNvPr id="45" name="文字方塊 44"/>
          <p:cNvSpPr txBox="1"/>
          <p:nvPr/>
        </p:nvSpPr>
        <p:spPr>
          <a:xfrm>
            <a:off x="200417" y="707923"/>
            <a:ext cx="2881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latin typeface="+mj-ea"/>
                <a:ea typeface="+mj-ea"/>
              </a:rPr>
              <a:t>2.2</a:t>
            </a:r>
            <a:r>
              <a:rPr lang="zh-TW" altLang="en-US" sz="2000" b="1" dirty="0">
                <a:latin typeface="+mj-ea"/>
                <a:ea typeface="+mj-ea"/>
              </a:rPr>
              <a:t> 系統展開圖</a:t>
            </a:r>
          </a:p>
        </p:txBody>
      </p:sp>
    </p:spTree>
    <p:extLst>
      <p:ext uri="{BB962C8B-B14F-4D97-AF65-F5344CB8AC3E}">
        <p14:creationId xmlns:p14="http://schemas.microsoft.com/office/powerpoint/2010/main" val="4166252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2A1201BB-0E8C-A75C-9B0D-AD9644BD3B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270"/>
          <a:stretch>
            <a:fillRect/>
          </a:stretch>
        </p:blipFill>
        <p:spPr>
          <a:xfrm>
            <a:off x="988206" y="1591630"/>
            <a:ext cx="10215588" cy="387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63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979AA6CC-E0A4-0BC1-E626-218F199C6C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664" y="19664"/>
            <a:ext cx="7228912" cy="688259"/>
          </a:xfrm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1800"/>
              </a:spcAft>
            </a:pPr>
            <a:r>
              <a:rPr lang="en-US" altLang="zh-TW" sz="3200" spc="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en-US" altLang="zh-TW" sz="3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D2</a:t>
            </a:r>
            <a:r>
              <a:rPr lang="zh-TW" altLang="en-US" sz="3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現況掌握與目標設定</a:t>
            </a:r>
            <a:endParaRPr lang="en-US" altLang="zh-TW" sz="3200" spc="6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796645"/>
              </p:ext>
            </p:extLst>
          </p:nvPr>
        </p:nvGraphicFramePr>
        <p:xfrm>
          <a:off x="523361" y="1172952"/>
          <a:ext cx="11404601" cy="411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8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9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45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4795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77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28600">
                <a:tc gridSpan="6">
                  <a:txBody>
                    <a:bodyPr/>
                    <a:lstStyle/>
                    <a:p>
                      <a:pPr algn="ctr"/>
                      <a:r>
                        <a:rPr lang="zh-TW" altLang="en-US" sz="1800" b="1" u="none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結果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2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zh-TW" altLang="en-US" sz="1800" b="1" u="none" dirty="0">
                          <a:solidFill>
                            <a:srgbClr val="0000FF"/>
                          </a:solidFill>
                        </a:rPr>
                        <a:t>原因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latin typeface="+mj-ea"/>
                          <a:ea typeface="+mj-ea"/>
                        </a:rPr>
                        <a:t>項次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Machine step </a:t>
                      </a:r>
                      <a:endParaRPr lang="zh-TW" altLang="en-US" sz="12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200" b="1" dirty="0"/>
                        <a:t>要求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200" b="1" dirty="0"/>
                        <a:t>潛在失效模式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200" b="1" dirty="0"/>
                        <a:t>潛在失效影響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200" b="1" dirty="0"/>
                        <a:t>S-</a:t>
                      </a:r>
                      <a:r>
                        <a:rPr lang="zh-TW" altLang="en-US" sz="1200" b="1" dirty="0"/>
                        <a:t>嚴重度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200" b="1" dirty="0"/>
                        <a:t>潛在失效原因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sz="1200" b="1" dirty="0"/>
                        <a:t>現行過程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0000FF"/>
                          </a:solidFill>
                        </a:rPr>
                        <a:t>RPN</a:t>
                      </a:r>
                      <a:endParaRPr lang="zh-TW" alt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/>
                        <a:t>控制預防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/>
                        <a:t>O-</a:t>
                      </a:r>
                      <a:r>
                        <a:rPr lang="zh-TW" altLang="en-US" sz="1200" b="1" dirty="0"/>
                        <a:t>發生度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/>
                        <a:t>控制探測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/>
                        <a:t>D-</a:t>
                      </a:r>
                      <a:r>
                        <a:rPr lang="zh-TW" altLang="en-US" sz="1200" b="1" dirty="0"/>
                        <a:t>難檢度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1</a:t>
                      </a:r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/>
                        <a:t>空壓系統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/>
                        <a:t>供應設備氣動元件使用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/>
                        <a:t>空壓不足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/>
                        <a:t>停機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/>
                        <a:t>日點撿表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dirty="0"/>
                        <a:t>警報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0000FF"/>
                          </a:solidFill>
                        </a:rPr>
                        <a:t>24</a:t>
                      </a:r>
                      <a:endParaRPr lang="zh-TW" alt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2</a:t>
                      </a:r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/>
                        <a:t>油壓系統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3</a:t>
                      </a:r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/>
                        <a:t>主軸部分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4</a:t>
                      </a:r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/>
                        <a:t>修砂部分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/>
                        <a:t>5</a:t>
                      </a:r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/>
                        <a:t>控制器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3B4B45C1-71A8-D517-B0ED-D17D9528B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915262"/>
              </p:ext>
            </p:extLst>
          </p:nvPr>
        </p:nvGraphicFramePr>
        <p:xfrm>
          <a:off x="7248576" y="19664"/>
          <a:ext cx="49237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940">
                  <a:extLst>
                    <a:ext uri="{9D8B030D-6E8A-4147-A177-3AD203B41FA5}">
                      <a16:colId xmlns:a16="http://schemas.microsoft.com/office/drawing/2014/main" val="1377779473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690119055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578708021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2264884318"/>
                    </a:ext>
                  </a:extLst>
                </a:gridCol>
              </a:tblGrid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D1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主題選定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D2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現況掌握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與目標設定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D3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實施計畫</a:t>
                      </a:r>
                      <a:endParaRPr lang="en-US" altLang="zh-TW" sz="1200" b="0" kern="1200" spc="3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與暫時措施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D4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要因分析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3265"/>
                  </a:ext>
                </a:extLst>
              </a:tr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D5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對策實施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D6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效果確認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D7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實施管制</a:t>
                      </a:r>
                      <a:endParaRPr lang="en-US" altLang="zh-TW" sz="1200" b="0" kern="1200" spc="3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與標準化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D8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持續改善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05826"/>
                  </a:ext>
                </a:extLst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200417" y="707923"/>
            <a:ext cx="3903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latin typeface="+mj-ea"/>
                <a:ea typeface="+mj-ea"/>
              </a:rPr>
              <a:t>2.3</a:t>
            </a:r>
            <a:r>
              <a:rPr lang="zh-TW" altLang="en-US" sz="2000" b="1" dirty="0">
                <a:latin typeface="+mj-ea"/>
                <a:ea typeface="+mj-ea"/>
              </a:rPr>
              <a:t> 設備失效模式分析</a:t>
            </a:r>
            <a:r>
              <a:rPr lang="en-US" altLang="zh-TW" sz="2000" b="1" dirty="0">
                <a:latin typeface="+mj-ea"/>
                <a:ea typeface="+mj-ea"/>
              </a:rPr>
              <a:t>EFMEA</a:t>
            </a:r>
            <a:endParaRPr lang="zh-TW" altLang="en-US" sz="20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53245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標題 1">
            <a:extLst>
              <a:ext uri="{FF2B5EF4-FFF2-40B4-BE49-F238E27FC236}">
                <a16:creationId xmlns:a16="http://schemas.microsoft.com/office/drawing/2014/main" id="{979AA6CC-E0A4-0BC1-E626-218F199C6C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664" y="19664"/>
            <a:ext cx="7228912" cy="688259"/>
          </a:xfrm>
          <a:noFill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spcAft>
                <a:spcPts val="1800"/>
              </a:spcAft>
            </a:pPr>
            <a:r>
              <a:rPr lang="en-US" altLang="zh-TW" sz="3200" spc="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|</a:t>
            </a:r>
            <a:r>
              <a:rPr lang="en-US" altLang="zh-TW" sz="3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D2</a:t>
            </a:r>
            <a:r>
              <a:rPr lang="zh-TW" altLang="en-US" sz="3200" spc="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現況掌握與目標設定</a:t>
            </a:r>
            <a:endParaRPr sz="2400" spc="6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183330"/>
              </p:ext>
            </p:extLst>
          </p:nvPr>
        </p:nvGraphicFramePr>
        <p:xfrm>
          <a:off x="831703" y="1162318"/>
          <a:ext cx="10789682" cy="51114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9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8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5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75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0761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latin typeface="+mj-ea"/>
                          <a:ea typeface="+mj-ea"/>
                        </a:rPr>
                        <a:t>確認項目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/>
                        <a:t>IS(</a:t>
                      </a:r>
                      <a:r>
                        <a:rPr lang="zh-TW" altLang="en-US" sz="1400" b="1" dirty="0"/>
                        <a:t>顯性</a:t>
                      </a:r>
                      <a:r>
                        <a:rPr lang="en-US" altLang="zh-TW" sz="1400" b="1" dirty="0"/>
                        <a:t>)</a:t>
                      </a:r>
                      <a:endParaRPr lang="zh-TW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/>
                        <a:t>IS</a:t>
                      </a:r>
                      <a:r>
                        <a:rPr lang="zh-TW" altLang="en-US" sz="1400" b="1" dirty="0"/>
                        <a:t> </a:t>
                      </a:r>
                      <a:r>
                        <a:rPr lang="en-US" altLang="zh-TW" sz="1400" b="1" dirty="0"/>
                        <a:t>NOT(</a:t>
                      </a:r>
                      <a:r>
                        <a:rPr lang="zh-TW" altLang="en-US" sz="1400" b="1" dirty="0"/>
                        <a:t>隱性</a:t>
                      </a:r>
                      <a:r>
                        <a:rPr lang="en-US" altLang="zh-TW" sz="1400" b="1" dirty="0"/>
                        <a:t>)</a:t>
                      </a:r>
                      <a:endParaRPr lang="zh-TW" alt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761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What</a:t>
                      </a: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主體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A</a:t>
                      </a: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B</a:t>
                      </a:r>
                      <a:r>
                        <a:rPr lang="zh-TW" altLang="en-US" sz="1400" dirty="0"/>
                        <a:t> 與 </a:t>
                      </a:r>
                      <a:r>
                        <a:rPr lang="en-US" altLang="zh-TW" sz="1400" dirty="0"/>
                        <a:t>C</a:t>
                      </a: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761">
                <a:tc vMerge="1"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症狀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滴狀漏油 </a:t>
                      </a:r>
                      <a:r>
                        <a:rPr lang="en-US" altLang="zh-TW" sz="1400" dirty="0"/>
                        <a:t>(</a:t>
                      </a:r>
                      <a:r>
                        <a:rPr lang="zh-TW" altLang="en-US" sz="1400" dirty="0"/>
                        <a:t>指 </a:t>
                      </a:r>
                      <a:r>
                        <a:rPr lang="en-US" altLang="zh-TW" sz="1400" dirty="0"/>
                        <a:t>A</a:t>
                      </a:r>
                      <a:r>
                        <a:rPr lang="zh-TW" altLang="en-US" sz="1400" dirty="0"/>
                        <a:t> 機台</a:t>
                      </a:r>
                      <a:r>
                        <a:rPr lang="en-US" altLang="zh-TW" sz="1400" dirty="0"/>
                        <a:t>)</a:t>
                      </a: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一次漏光 </a:t>
                      </a:r>
                      <a:r>
                        <a:rPr lang="en-US" altLang="zh-TW" sz="1400" dirty="0"/>
                        <a:t>(</a:t>
                      </a:r>
                      <a:r>
                        <a:rPr lang="zh-TW" altLang="en-US" sz="1400" dirty="0"/>
                        <a:t>指 </a:t>
                      </a:r>
                      <a:r>
                        <a:rPr lang="en-US" altLang="zh-TW" sz="1400" dirty="0"/>
                        <a:t>A</a:t>
                      </a:r>
                      <a:r>
                        <a:rPr lang="zh-TW" altLang="en-US" sz="1400" dirty="0"/>
                        <a:t> 機台</a:t>
                      </a:r>
                      <a:r>
                        <a:rPr lang="en-US" altLang="zh-TW" sz="1400" dirty="0"/>
                        <a:t>)</a:t>
                      </a: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761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Where</a:t>
                      </a: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地點 </a:t>
                      </a:r>
                      <a:r>
                        <a:rPr lang="en-US" altLang="zh-TW" sz="1400" dirty="0"/>
                        <a:t>(</a:t>
                      </a:r>
                      <a:r>
                        <a:rPr lang="zh-TW" altLang="en-US" sz="1400" dirty="0"/>
                        <a:t>大地點</a:t>
                      </a:r>
                      <a:r>
                        <a:rPr lang="en-US" altLang="zh-TW" sz="1400" dirty="0"/>
                        <a:t>)</a:t>
                      </a: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 </a:t>
                      </a:r>
                      <a:r>
                        <a:rPr lang="en-US" altLang="zh-TW" sz="1400" dirty="0"/>
                        <a:t>2F</a:t>
                      </a: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1F</a:t>
                      </a: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761">
                <a:tc vMerge="1"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機台部位位置 </a:t>
                      </a:r>
                      <a:r>
                        <a:rPr lang="en-US" altLang="zh-TW" sz="1400" dirty="0"/>
                        <a:t>(</a:t>
                      </a:r>
                      <a:r>
                        <a:rPr lang="zh-TW" altLang="en-US" sz="1400" dirty="0"/>
                        <a:t>小位置</a:t>
                      </a:r>
                      <a:r>
                        <a:rPr lang="en-US" altLang="zh-TW" sz="1400" dirty="0"/>
                        <a:t>)</a:t>
                      </a: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集油杯 </a:t>
                      </a:r>
                      <a:r>
                        <a:rPr lang="en-US" altLang="zh-TW" sz="1400" dirty="0"/>
                        <a:t>(</a:t>
                      </a:r>
                      <a:r>
                        <a:rPr lang="zh-TW" altLang="en-US" sz="1400" dirty="0"/>
                        <a:t>指 </a:t>
                      </a:r>
                      <a:r>
                        <a:rPr lang="en-US" altLang="zh-TW" sz="1400" dirty="0"/>
                        <a:t>A</a:t>
                      </a:r>
                      <a:r>
                        <a:rPr lang="zh-TW" altLang="en-US" sz="1400" dirty="0"/>
                        <a:t> 機台</a:t>
                      </a:r>
                      <a:r>
                        <a:rPr lang="en-US" altLang="zh-TW" sz="1400" dirty="0"/>
                        <a:t>)</a:t>
                      </a: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出油孔 </a:t>
                      </a:r>
                      <a:r>
                        <a:rPr lang="en-US" altLang="zh-TW" sz="1400" dirty="0"/>
                        <a:t>(</a:t>
                      </a:r>
                      <a:r>
                        <a:rPr lang="zh-TW" altLang="en-US" sz="1400" dirty="0"/>
                        <a:t>指 </a:t>
                      </a:r>
                      <a:r>
                        <a:rPr lang="en-US" altLang="zh-TW" sz="1400" dirty="0"/>
                        <a:t>A</a:t>
                      </a:r>
                      <a:r>
                        <a:rPr lang="zh-TW" altLang="en-US" sz="1400" dirty="0"/>
                        <a:t> 機台</a:t>
                      </a:r>
                      <a:r>
                        <a:rPr lang="en-US" altLang="zh-TW" sz="1400" dirty="0"/>
                        <a:t>)</a:t>
                      </a: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761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When</a:t>
                      </a: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開始發生時間</a:t>
                      </a:r>
                      <a:r>
                        <a:rPr lang="en-US" altLang="zh-TW" sz="1400" dirty="0"/>
                        <a:t>(</a:t>
                      </a:r>
                      <a:r>
                        <a:rPr lang="zh-TW" altLang="en-US" sz="1400" dirty="0"/>
                        <a:t>大時間</a:t>
                      </a:r>
                      <a:r>
                        <a:rPr lang="en-US" altLang="zh-TW" sz="1400" dirty="0"/>
                        <a:t>)</a:t>
                      </a: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昨天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上星期 </a:t>
                      </a:r>
                      <a:r>
                        <a:rPr lang="en-US" altLang="zh-TW" sz="1400" dirty="0"/>
                        <a:t>(</a:t>
                      </a:r>
                      <a:r>
                        <a:rPr lang="zh-TW" altLang="en-US" sz="1400" dirty="0"/>
                        <a:t>指 </a:t>
                      </a:r>
                      <a:r>
                        <a:rPr lang="en-US" altLang="zh-TW" sz="1400" dirty="0"/>
                        <a:t>A</a:t>
                      </a:r>
                      <a:r>
                        <a:rPr lang="zh-TW" altLang="en-US" sz="1400" dirty="0"/>
                        <a:t> 機台</a:t>
                      </a:r>
                      <a:r>
                        <a:rPr lang="en-US" altLang="zh-TW" sz="1400" dirty="0"/>
                        <a:t>)</a:t>
                      </a: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7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/>
                        <a:t>週期</a:t>
                      </a:r>
                      <a:r>
                        <a:rPr lang="en-US" altLang="zh-TW" sz="1400" dirty="0"/>
                        <a:t>/</a:t>
                      </a:r>
                      <a:r>
                        <a:rPr lang="zh-TW" altLang="en-US" sz="1400" dirty="0"/>
                        <a:t>偶發</a:t>
                      </a:r>
                      <a:r>
                        <a:rPr lang="en-US" altLang="zh-TW" sz="1400" dirty="0"/>
                        <a:t>/</a:t>
                      </a:r>
                      <a:r>
                        <a:rPr lang="zh-TW" altLang="en-US" sz="1400" dirty="0"/>
                        <a:t>連續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連續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偶發或週期 </a:t>
                      </a:r>
                      <a:r>
                        <a:rPr lang="en-US" altLang="zh-TW" sz="1400" dirty="0"/>
                        <a:t>(</a:t>
                      </a:r>
                      <a:r>
                        <a:rPr lang="zh-TW" altLang="en-US" sz="1400" dirty="0"/>
                        <a:t>指 </a:t>
                      </a:r>
                      <a:r>
                        <a:rPr lang="en-US" altLang="zh-TW" sz="1400" dirty="0"/>
                        <a:t>A</a:t>
                      </a:r>
                      <a:r>
                        <a:rPr lang="zh-TW" altLang="en-US" sz="1400" dirty="0"/>
                        <a:t> 機台</a:t>
                      </a:r>
                      <a:r>
                        <a:rPr lang="en-US" altLang="zh-TW" sz="1400" dirty="0"/>
                        <a:t>)</a:t>
                      </a: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4000381"/>
                  </a:ext>
                </a:extLst>
              </a:tr>
              <a:tr h="340761">
                <a:tc vMerge="1"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運作多久產生 </a:t>
                      </a:r>
                      <a:r>
                        <a:rPr lang="en-US" altLang="zh-TW" sz="1400" dirty="0"/>
                        <a:t>(</a:t>
                      </a:r>
                      <a:r>
                        <a:rPr lang="zh-TW" altLang="en-US" sz="1400" dirty="0"/>
                        <a:t>小時間</a:t>
                      </a:r>
                      <a:r>
                        <a:rPr lang="en-US" altLang="zh-TW" sz="1400" dirty="0"/>
                        <a:t>)</a:t>
                      </a: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30 </a:t>
                      </a:r>
                      <a:r>
                        <a:rPr lang="zh-TW" altLang="en-US" sz="1400" dirty="0"/>
                        <a:t>分鐘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一開始 </a:t>
                      </a:r>
                      <a:r>
                        <a:rPr lang="en-US" altLang="zh-TW" sz="1400" dirty="0"/>
                        <a:t>(</a:t>
                      </a:r>
                      <a:r>
                        <a:rPr lang="zh-TW" altLang="en-US" sz="1400" dirty="0"/>
                        <a:t>指 </a:t>
                      </a:r>
                      <a:r>
                        <a:rPr lang="en-US" altLang="zh-TW" sz="1400" dirty="0"/>
                        <a:t>A</a:t>
                      </a:r>
                      <a:r>
                        <a:rPr lang="zh-TW" altLang="en-US" sz="1400" dirty="0"/>
                        <a:t> 機台</a:t>
                      </a:r>
                      <a:r>
                        <a:rPr lang="en-US" altLang="zh-TW" sz="1400" dirty="0"/>
                        <a:t>)</a:t>
                      </a: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761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Extent</a:t>
                      </a: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症狀大小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1 cc</a:t>
                      </a: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761">
                <a:tc vMerge="1">
                  <a:txBody>
                    <a:bodyPr/>
                    <a:lstStyle/>
                    <a:p>
                      <a:pPr algn="ctr"/>
                      <a:endParaRPr lang="zh-TW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症狀數量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1 </a:t>
                      </a:r>
                      <a:r>
                        <a:rPr lang="zh-TW" altLang="en-US" sz="1400" dirty="0"/>
                        <a:t>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0761"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0761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400" b="1" dirty="0"/>
                        <a:t>差異分析與可能解釋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076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1.</a:t>
                      </a: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A</a:t>
                      </a:r>
                      <a:r>
                        <a:rPr lang="zh-TW" altLang="en-US" sz="1400" dirty="0"/>
                        <a:t> 集油杯油封為 </a:t>
                      </a:r>
                      <a:r>
                        <a:rPr lang="en-US" altLang="zh-TW" sz="1400" dirty="0"/>
                        <a:t>PVC</a:t>
                      </a:r>
                      <a:r>
                        <a:rPr lang="zh-TW" altLang="en-US" sz="1400" dirty="0"/>
                        <a:t> </a:t>
                      </a:r>
                      <a:r>
                        <a:rPr lang="en-US" altLang="zh-TW" sz="1400" dirty="0"/>
                        <a:t>Type</a:t>
                      </a: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076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2.</a:t>
                      </a: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2 F </a:t>
                      </a:r>
                      <a:r>
                        <a:rPr lang="zh-TW" altLang="en-US" sz="1400" dirty="0"/>
                        <a:t>震動大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076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3.</a:t>
                      </a: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30 </a:t>
                      </a:r>
                      <a:r>
                        <a:rPr lang="zh-TW" altLang="en-US" sz="1400" dirty="0"/>
                        <a:t>內自動啟動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3B4B45C1-71A8-D517-B0ED-D17D9528B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936567"/>
              </p:ext>
            </p:extLst>
          </p:nvPr>
        </p:nvGraphicFramePr>
        <p:xfrm>
          <a:off x="7248576" y="19664"/>
          <a:ext cx="49237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940">
                  <a:extLst>
                    <a:ext uri="{9D8B030D-6E8A-4147-A177-3AD203B41FA5}">
                      <a16:colId xmlns:a16="http://schemas.microsoft.com/office/drawing/2014/main" val="1377779473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690119055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578708021"/>
                    </a:ext>
                  </a:extLst>
                </a:gridCol>
                <a:gridCol w="1230940">
                  <a:extLst>
                    <a:ext uri="{9D8B030D-6E8A-4147-A177-3AD203B41FA5}">
                      <a16:colId xmlns:a16="http://schemas.microsoft.com/office/drawing/2014/main" val="2264884318"/>
                    </a:ext>
                  </a:extLst>
                </a:gridCol>
              </a:tblGrid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D1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主題選定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1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D2</a:t>
                      </a: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現況掌握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1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與目標設定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D3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實施計畫</a:t>
                      </a:r>
                      <a:endParaRPr lang="en-US" altLang="zh-TW" sz="1200" b="0" kern="1200" spc="3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eaLnBrk="1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與暫時措施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D4</a:t>
                      </a:r>
                      <a:r>
                        <a:rPr lang="zh-TW" altLang="en-US" sz="1200" b="0" kern="1200" spc="3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要因分析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53265"/>
                  </a:ext>
                </a:extLst>
              </a:tr>
              <a:tr h="43950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D5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對策實施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D6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效果確認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D7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實施管制</a:t>
                      </a:r>
                      <a:endParaRPr lang="en-US" altLang="zh-TW" sz="1200" b="0" kern="1200" spc="3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與標準化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D8</a:t>
                      </a:r>
                      <a:r>
                        <a:rPr lang="zh-TW" altLang="en-US" sz="1200" b="0" kern="1200" spc="3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持續改善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05826"/>
                  </a:ext>
                </a:extLst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200416" y="707923"/>
            <a:ext cx="4020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latin typeface="+mj-ea"/>
                <a:ea typeface="+mj-ea"/>
              </a:rPr>
              <a:t>2.4</a:t>
            </a:r>
            <a:r>
              <a:rPr lang="zh-TW" altLang="en-US" sz="2000" b="1" dirty="0">
                <a:latin typeface="+mj-ea"/>
                <a:ea typeface="+mj-ea"/>
              </a:rPr>
              <a:t> 差異分析法</a:t>
            </a:r>
            <a:r>
              <a:rPr lang="en-US" altLang="zh-TW" sz="2000" b="1" dirty="0">
                <a:latin typeface="+mj-ea"/>
                <a:ea typeface="+mj-ea"/>
              </a:rPr>
              <a:t>_IS/IS NOT</a:t>
            </a:r>
            <a:endParaRPr lang="zh-TW" altLang="en-US" sz="20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6531432"/>
      </p:ext>
    </p:extLst>
  </p:cSld>
  <p:clrMapOvr>
    <a:masterClrMapping/>
  </p:clrMapOvr>
</p:sld>
</file>

<file path=ppt/theme/theme1.xml><?xml version="1.0" encoding="utf-8"?>
<a:theme xmlns:a="http://schemas.openxmlformats.org/drawingml/2006/main" name="2_內頁_簡報公版">
  <a:themeElements>
    <a:clrScheme name="自訂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2C4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iwin字體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公版(16比9)_ESG.pptx" id="{7FEA1C22-C16B-460C-AB13-837A3ECACCA2}" vid="{0943A2DA-4999-4C3F-AEB9-EAB9E9B3FED7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1101</TotalTime>
  <Words>2349</Words>
  <Application>Microsoft Office PowerPoint</Application>
  <PresentationFormat>寬螢幕</PresentationFormat>
  <Paragraphs>882</Paragraphs>
  <Slides>23</Slides>
  <Notes>19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1" baseType="lpstr">
      <vt:lpstr>Microsoft YaHei</vt:lpstr>
      <vt:lpstr>微軟正黑體</vt:lpstr>
      <vt:lpstr>新細明體</vt:lpstr>
      <vt:lpstr>Aptos</vt:lpstr>
      <vt:lpstr>Arial</vt:lpstr>
      <vt:lpstr>Calibri</vt:lpstr>
      <vt:lpstr>Wingdings</vt:lpstr>
      <vt:lpstr>2_內頁_簡報公版</vt:lpstr>
      <vt:lpstr>202X TPM設備改善活動報告 題目:</vt:lpstr>
      <vt:lpstr>AGENDA</vt:lpstr>
      <vt:lpstr>|D0成員介紹 </vt:lpstr>
      <vt:lpstr>|D1主題選定</vt:lpstr>
      <vt:lpstr>|D2現況掌握與目標設定</vt:lpstr>
      <vt:lpstr>|D2現況掌握與目標設定</vt:lpstr>
      <vt:lpstr>PowerPoint 簡報</vt:lpstr>
      <vt:lpstr>|D2現況掌握與目標設定</vt:lpstr>
      <vt:lpstr>|D2現況掌握與目標設定</vt:lpstr>
      <vt:lpstr>|D2現況掌握與目標設定</vt:lpstr>
      <vt:lpstr>|D3實施計畫與暫時措施 </vt:lpstr>
      <vt:lpstr>|D4要因分析</vt:lpstr>
      <vt:lpstr>|D4要因分析</vt:lpstr>
      <vt:lpstr>|D4要因分析</vt:lpstr>
      <vt:lpstr>|D4要因分析-結論</vt:lpstr>
      <vt:lpstr>|D5對策實施</vt:lpstr>
      <vt:lpstr>|D5對策實施</vt:lpstr>
      <vt:lpstr>|D6效果確認</vt:lpstr>
      <vt:lpstr>|D6效果確認</vt:lpstr>
      <vt:lpstr>|D6效果確認</vt:lpstr>
      <vt:lpstr>|D7實施管制與標準化</vt:lpstr>
      <vt:lpstr>|D7實施管制與標準化</vt:lpstr>
      <vt:lpstr>|D8持續改善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HIWIN 8D格式</dc:title>
  <dc:creator>Cliff Wang</dc:creator>
  <cp:lastModifiedBy>Cliff Wang</cp:lastModifiedBy>
  <cp:revision>138</cp:revision>
  <dcterms:created xsi:type="dcterms:W3CDTF">2024-08-06T00:38:34Z</dcterms:created>
  <dcterms:modified xsi:type="dcterms:W3CDTF">2026-01-27T22:39:39Z</dcterms:modified>
</cp:coreProperties>
</file>